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  <p:sldMasterId id="2147483673" r:id="rId4"/>
  </p:sldMasterIdLst>
  <p:notesMasterIdLst>
    <p:notesMasterId r:id="rId6"/>
  </p:notesMasterIdLst>
  <p:sldIdLst>
    <p:sldId id="12232" r:id="rId5"/>
    <p:sldId id="13362" r:id="rId7"/>
    <p:sldId id="13366" r:id="rId8"/>
    <p:sldId id="13365" r:id="rId9"/>
    <p:sldId id="13364" r:id="rId10"/>
    <p:sldId id="13363" r:id="rId11"/>
    <p:sldId id="12980" r:id="rId12"/>
    <p:sldId id="12981" r:id="rId13"/>
    <p:sldId id="13221" r:id="rId14"/>
    <p:sldId id="11753" r:id="rId15"/>
    <p:sldId id="12913" r:id="rId16"/>
    <p:sldId id="13302" r:id="rId17"/>
    <p:sldId id="12967" r:id="rId18"/>
    <p:sldId id="12180" r:id="rId19"/>
    <p:sldId id="12916" r:id="rId20"/>
    <p:sldId id="12989" r:id="rId21"/>
    <p:sldId id="13415" r:id="rId22"/>
    <p:sldId id="13367" r:id="rId23"/>
    <p:sldId id="13368" r:id="rId24"/>
    <p:sldId id="13369" r:id="rId25"/>
    <p:sldId id="13370" r:id="rId26"/>
    <p:sldId id="13371" r:id="rId27"/>
    <p:sldId id="13372" r:id="rId28"/>
    <p:sldId id="13373" r:id="rId29"/>
    <p:sldId id="13374" r:id="rId30"/>
    <p:sldId id="13375" r:id="rId31"/>
    <p:sldId id="13376" r:id="rId32"/>
    <p:sldId id="13377" r:id="rId33"/>
    <p:sldId id="13378" r:id="rId34"/>
    <p:sldId id="13381" r:id="rId35"/>
    <p:sldId id="13382" r:id="rId36"/>
    <p:sldId id="13379" r:id="rId37"/>
    <p:sldId id="13383" r:id="rId38"/>
    <p:sldId id="13384" r:id="rId39"/>
    <p:sldId id="13385" r:id="rId40"/>
    <p:sldId id="13386" r:id="rId41"/>
    <p:sldId id="13387" r:id="rId42"/>
    <p:sldId id="13414" r:id="rId43"/>
    <p:sldId id="13388" r:id="rId44"/>
    <p:sldId id="13389" r:id="rId45"/>
    <p:sldId id="13413" r:id="rId46"/>
    <p:sldId id="13391" r:id="rId47"/>
    <p:sldId id="13393" r:id="rId48"/>
    <p:sldId id="13394" r:id="rId49"/>
    <p:sldId id="13395" r:id="rId50"/>
    <p:sldId id="13396" r:id="rId51"/>
    <p:sldId id="13397" r:id="rId52"/>
    <p:sldId id="13398" r:id="rId53"/>
    <p:sldId id="13399" r:id="rId54"/>
    <p:sldId id="13400" r:id="rId55"/>
    <p:sldId id="13401" r:id="rId56"/>
    <p:sldId id="13402" r:id="rId57"/>
    <p:sldId id="13403" r:id="rId58"/>
    <p:sldId id="13404" r:id="rId59"/>
    <p:sldId id="13405" r:id="rId60"/>
    <p:sldId id="13406" r:id="rId61"/>
    <p:sldId id="13407" r:id="rId62"/>
    <p:sldId id="13408" r:id="rId63"/>
    <p:sldId id="13409" r:id="rId64"/>
    <p:sldId id="13416" r:id="rId65"/>
    <p:sldId id="13410" r:id="rId66"/>
    <p:sldId id="13412" r:id="rId67"/>
  </p:sldIdLst>
  <p:sldSz cx="12192000" cy="6858000" type="screen4x3"/>
  <p:notesSz cx="7103745" cy="10234295"/>
  <p:custDataLst>
    <p:tags r:id="rId7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inge" initials="JG" lastIdx="2" clrIdx="0"/>
  <p:cmAuthor id="7" name="未知用户2" initials="未" lastIdx="43" clrIdx="1"/>
  <p:cmAuthor id="1" name="Hongyan" initials="H" lastIdx="7" clrIdx="0"/>
  <p:cmAuthor id="8" name="clm" initials="c" lastIdx="15" clrIdx="0"/>
  <p:cmAuthor id="2" name="作者" initials="A" lastIdx="0" clrIdx="1"/>
  <p:cmAuthor id="9" name="ww7685" initials="w" lastIdx="3" clrIdx="0"/>
  <p:cmAuthor id="10" name="CNKIer" initials="C" lastIdx="4" clrIdx="9"/>
  <p:cmAuthor id="4" name="王蔚" initials="王" lastIdx="0" clrIdx="0"/>
  <p:cmAuthor id="5" name="Administrator" initials="A" lastIdx="54" clrIdx="0"/>
  <p:cmAuthor id="6" name="CaiSen" initials="C" lastIdx="1" clrIdx="4"/>
  <p:cmAuthor id="3" name="YlmF" initials="Y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D0FF"/>
    <a:srgbClr val="3D7FDA"/>
    <a:srgbClr val="104696"/>
    <a:srgbClr val="074080"/>
    <a:srgbClr val="4776C7"/>
    <a:srgbClr val="0000FF"/>
    <a:srgbClr val="273346"/>
    <a:srgbClr val="033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64" autoAdjust="0"/>
    <p:restoredTop sz="90080" autoAdjust="0"/>
  </p:normalViewPr>
  <p:slideViewPr>
    <p:cSldViewPr snapToGrid="0" showGuides="1">
      <p:cViewPr varScale="1">
        <p:scale>
          <a:sx n="66" d="100"/>
          <a:sy n="66" d="100"/>
        </p:scale>
        <p:origin x="918" y="72"/>
      </p:cViewPr>
      <p:guideLst>
        <p:guide orient="horz" pos="2016"/>
        <p:guide pos="38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91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2" Type="http://schemas.openxmlformats.org/officeDocument/2006/relationships/tags" Target="tags/tag55.xml"/><Relationship Id="rId71" Type="http://schemas.openxmlformats.org/officeDocument/2006/relationships/commentAuthors" Target="commentAuthors.xml"/><Relationship Id="rId70" Type="http://schemas.openxmlformats.org/officeDocument/2006/relationships/tableStyles" Target="tableStyles.xml"/><Relationship Id="rId7" Type="http://schemas.openxmlformats.org/officeDocument/2006/relationships/slide" Target="slides/slide2.xml"/><Relationship Id="rId69" Type="http://schemas.openxmlformats.org/officeDocument/2006/relationships/viewProps" Target="viewProps.xml"/><Relationship Id="rId68" Type="http://schemas.openxmlformats.org/officeDocument/2006/relationships/presProps" Target="presProps.xml"/><Relationship Id="rId67" Type="http://schemas.openxmlformats.org/officeDocument/2006/relationships/slide" Target="slides/slide62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0" Type="http://schemas.openxmlformats.org/officeDocument/2006/relationships/slide" Target="slides/slide55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4.xml"/><Relationship Id="rId58" Type="http://schemas.openxmlformats.org/officeDocument/2006/relationships/slide" Target="slides/slide53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/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/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/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/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/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5123" name="备注占位符 2"/>
          <p:cNvSpPr/>
          <p:nvPr>
            <p:ph type="body" idx="4294967295"/>
          </p:nvPr>
        </p:nvSpPr>
        <p:spPr/>
        <p:txBody>
          <a:bodyPr/>
          <a:lstStyle/>
          <a:p>
            <a:endParaRPr lang="zh-CN" altLang="en-US" sz="1050" dirty="0"/>
          </a:p>
        </p:txBody>
      </p:sp>
      <p:sp>
        <p:nvSpPr>
          <p:cNvPr id="5124" name="灯片编号占位符 3"/>
          <p:cNvSpPr/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A10EB9B-026B-4DBF-B0DF-F17B4B439C9D}" type="slidenum">
              <a:rPr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怎么进入高级检索</a:t>
            </a:r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itchFamily="2" charset="-122"/>
                <a:ea typeface="等线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itchFamily="2" charset="-122"/>
              <a:ea typeface="等线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幻灯片图像占位符 1"/>
          <p:cNvSpPr/>
          <p:nvPr>
            <p:ph type="sldImg"/>
          </p:nvPr>
        </p:nvSpPr>
        <p:spPr bwMode="auto">
          <a:xfrm>
            <a:off x="481013" y="1279525"/>
            <a:ext cx="6140450" cy="34544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备注占位符 2"/>
          <p:cNvSpPr/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zh-CN" altLang="en-US"/>
              <a:t>选择核心期刊的这个方法各位老师可以集中注意力听一下，每次都会有很有多老师发微信问我知网怎么找核刊，这个对大家来说还是需求挺大的。</a:t>
            </a:r>
            <a:endParaRPr lang="zh-CN" altLang="en-US"/>
          </a:p>
        </p:txBody>
      </p:sp>
      <p:sp>
        <p:nvSpPr>
          <p:cNvPr id="108548" name="灯片编号占位符 3"/>
          <p:cNvSpPr/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237C30-C933-4A33-9C18-916CA9C28EA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FEC426-0097-44EA-944A-7833D9678F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itchFamily="2" charset="-122"/>
                <a:ea typeface="等线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itchFamily="2" charset="-122"/>
              <a:ea typeface="等线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FEC426-0097-44EA-944A-7833D9678F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itchFamily="2" charset="-122"/>
                <a:ea typeface="等线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itchFamily="2" charset="-122"/>
              <a:ea typeface="等线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FEC426-0097-44EA-944A-7833D9678F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itchFamily="2" charset="-122"/>
                <a:ea typeface="等线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itchFamily="2" charset="-122"/>
              <a:ea typeface="等线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FEC426-0097-44EA-944A-7833D9678F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itchFamily="2" charset="-122"/>
                <a:ea typeface="等线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itchFamily="2" charset="-122"/>
              <a:ea typeface="等线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379413" y="684213"/>
            <a:ext cx="6099175" cy="3430587"/>
          </a:xfrm>
        </p:spPr>
      </p:sp>
      <p:sp>
        <p:nvSpPr>
          <p:cNvPr id="3" name="备注占位符 2"/>
          <p:cNvSpPr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endParaRPr lang="en-US" altLang="x-none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379413" y="684213"/>
            <a:ext cx="6099175" cy="3430587"/>
          </a:xfrm>
        </p:spPr>
      </p:sp>
      <p:sp>
        <p:nvSpPr>
          <p:cNvPr id="3" name="备注占位符 2"/>
          <p:cNvSpPr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endParaRPr lang="en-US" altLang="x-none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379413" y="684213"/>
            <a:ext cx="6099175" cy="3430587"/>
          </a:xfrm>
        </p:spPr>
      </p:sp>
      <p:sp>
        <p:nvSpPr>
          <p:cNvPr id="3" name="备注占位符 2"/>
          <p:cNvSpPr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endParaRPr lang="en-US" altLang="x-none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379413" y="684213"/>
            <a:ext cx="6099175" cy="3430587"/>
          </a:xfrm>
        </p:spPr>
      </p:sp>
      <p:sp>
        <p:nvSpPr>
          <p:cNvPr id="3" name="备注占位符 2"/>
          <p:cNvSpPr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tags" Target="../tags/tag21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  <p:custDataLst>
              <p:tags r:id="rId2"/>
            </p:custDataLst>
          </p:nvPr>
        </p:nvSpPr>
        <p:spPr>
          <a:xfrm>
            <a:off x="321133" y="200022"/>
            <a:ext cx="10010644" cy="44196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uFillTx/>
                <a:latin typeface="+mj-ea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/>
          <p:nvPr>
            <p:ph idx="1"/>
            <p:custDataLst>
              <p:tags r:id="rId3"/>
            </p:custDataLst>
          </p:nvPr>
        </p:nvSpPr>
        <p:spPr>
          <a:xfrm>
            <a:off x="321133" y="779330"/>
            <a:ext cx="11575493" cy="5562086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/>
          <p:nvPr>
            <p:ph type="dt" sz="half" idx="10"/>
            <p:custDataLst>
              <p:tags r:id="rId4"/>
            </p:custDataLst>
          </p:nvPr>
        </p:nvSpPr>
        <p:spPr>
          <a:xfrm>
            <a:off x="670192" y="6349833"/>
            <a:ext cx="2700000" cy="316800"/>
          </a:xfrm>
        </p:spPr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altLang="zh-CN"/>
              <a:t>www.cnki.net</a:t>
            </a:r>
            <a:endParaRPr lang="en-US" altLang="zh-CN"/>
          </a:p>
        </p:txBody>
      </p:sp>
      <p:sp>
        <p:nvSpPr>
          <p:cNvPr id="6" name="灯片编号占位符 5"/>
          <p:cNvSpPr/>
          <p:nvPr>
            <p:ph type="sldNum" sz="quarter" idx="12"/>
            <p:custDataLst>
              <p:tags r:id="rId6"/>
            </p:custDataLst>
          </p:nvPr>
        </p:nvSpPr>
        <p:spPr>
          <a:xfrm>
            <a:off x="8822055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321133" y="647716"/>
            <a:ext cx="10010644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/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/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 descr="e7d195523061f1c09e9d68d7cf438b91ef959ecb14fc25d26BBA7F7DBC18E55DFF4014AF651F0BF2569D4B6C1DA7F1A4683A481403BD872FC687266AD13265C1DE7C373772FD8728ABDD69ADD03BFF5BE2862BC891DBB79E3C9979A23521FCF1A67160B2B6B6CD16CBA7B1784A25B5F129F70D6FCD32ADE0EAAA810CE8415E9AF4DC535103F22B3E79E22A953605F539"/>
          <p:cNvSpPr/>
          <p:nvPr>
            <p:custDataLst>
              <p:tags r:id="rId2"/>
            </p:custDataLst>
          </p:nvPr>
        </p:nvSpPr>
        <p:spPr>
          <a:xfrm>
            <a:off x="1507735" y="0"/>
            <a:ext cx="9127816" cy="6858000"/>
          </a:xfrm>
          <a:custGeom>
            <a:avLst/>
            <a:gdLst>
              <a:gd name="connsiteX0" fmla="*/ 3637520 w 9127816"/>
              <a:gd name="connsiteY0" fmla="*/ 0 h 6858000"/>
              <a:gd name="connsiteX1" fmla="*/ 5490296 w 9127816"/>
              <a:gd name="connsiteY1" fmla="*/ 0 h 6858000"/>
              <a:gd name="connsiteX2" fmla="*/ 9127816 w 9127816"/>
              <a:gd name="connsiteY2" fmla="*/ 3637520 h 6858000"/>
              <a:gd name="connsiteX3" fmla="*/ 5907336 w 9127816"/>
              <a:gd name="connsiteY3" fmla="*/ 6858000 h 6858000"/>
              <a:gd name="connsiteX4" fmla="*/ 3220480 w 9127816"/>
              <a:gd name="connsiteY4" fmla="*/ 6858000 h 6858000"/>
              <a:gd name="connsiteX5" fmla="*/ 0 w 9127816"/>
              <a:gd name="connsiteY5" fmla="*/ 36375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27816" h="6858000">
                <a:moveTo>
                  <a:pt x="3637520" y="0"/>
                </a:moveTo>
                <a:lnTo>
                  <a:pt x="5490296" y="0"/>
                </a:lnTo>
                <a:lnTo>
                  <a:pt x="9127816" y="3637520"/>
                </a:lnTo>
                <a:lnTo>
                  <a:pt x="5907336" y="6858000"/>
                </a:lnTo>
                <a:lnTo>
                  <a:pt x="3220480" y="6858000"/>
                </a:lnTo>
                <a:lnTo>
                  <a:pt x="0" y="36375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标题 1" hidden="1"/>
          <p:cNvSpPr txBox="1"/>
          <p:nvPr>
            <p:custDataLst>
              <p:tags r:id="rId3"/>
            </p:custDataLst>
          </p:nvPr>
        </p:nvSpPr>
        <p:spPr>
          <a:xfrm>
            <a:off x="3581400" y="2595880"/>
            <a:ext cx="5029200" cy="1320293"/>
          </a:xfrm>
          <a:prstGeom prst="rect">
            <a:avLst/>
          </a:prstGeom>
          <a:solidFill>
            <a:schemeClr val="accent6"/>
          </a:solidFill>
        </p:spPr>
        <p:txBody>
          <a:bodyPr vert="horz" lIns="90000" tIns="46800" rIns="90000" bIns="4680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8" name="文本占位符 11"/>
          <p:cNvSpPr/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3581400" y="3954176"/>
            <a:ext cx="5029200" cy="796067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30000"/>
              </a:lnSpc>
              <a:buNone/>
              <a:defRPr sz="2400" spc="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3" name="日期占位符 2"/>
          <p:cNvSpPr/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/>
          <p:nvPr>
            <p:ph type="title" hasCustomPrompt="1"/>
            <p:custDataLst>
              <p:tags r:id="rId8"/>
            </p:custDataLst>
          </p:nvPr>
        </p:nvSpPr>
        <p:spPr>
          <a:xfrm>
            <a:off x="3581400" y="2407920"/>
            <a:ext cx="5029201" cy="1472382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30000"/>
              </a:lnSpc>
              <a:buNone/>
              <a:defRPr kumimoji="0" lang="zh-CN" altLang="en-US" sz="7200" b="1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汉仪旗黑-85S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  <p:custDataLst>
              <p:tags r:id="rId2"/>
            </p:custDataLst>
          </p:nvPr>
        </p:nvSpPr>
        <p:spPr>
          <a:xfrm>
            <a:off x="321133" y="200022"/>
            <a:ext cx="10010644" cy="44196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uFillTx/>
                <a:latin typeface="+mj-ea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321133" y="647716"/>
            <a:ext cx="10010644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669925" y="443230"/>
            <a:ext cx="9293225" cy="44196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 bwMode="auto"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/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www.cnki.net</a:t>
            </a:r>
            <a:endParaRPr lang="en-US" altLang="zh-CN" dirty="0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 hasCustomPrompt="1"/>
            <p:custDataLst>
              <p:tags r:id="rId2"/>
            </p:custDataLst>
          </p:nvPr>
        </p:nvSpPr>
        <p:spPr>
          <a:xfrm>
            <a:off x="250190" y="31750"/>
            <a:ext cx="1946275" cy="705485"/>
          </a:xfrm>
        </p:spPr>
        <p:txBody>
          <a:bodyPr vert="horz" lIns="90000" tIns="46800" rIns="90000" bIns="46800" rtlCol="0" anchor="ctr" anchorCtr="0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dirty="0">
                <a:sym typeface="+mn-ea"/>
              </a:rPr>
              <a:t>知网简介</a:t>
            </a:r>
            <a:endParaRPr lang="zh-CN" dirty="0"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115570" y="637540"/>
            <a:ext cx="10149205" cy="2159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矩形 2049"/>
          <p:cNvSpPr/>
          <p:nvPr/>
        </p:nvSpPr>
        <p:spPr>
          <a:xfrm>
            <a:off x="0" y="0"/>
            <a:ext cx="12192000" cy="18288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051" name="组合 2050"/>
          <p:cNvGrpSpPr/>
          <p:nvPr/>
        </p:nvGrpSpPr>
        <p:grpSpPr>
          <a:xfrm>
            <a:off x="203200" y="381000"/>
            <a:ext cx="9118600" cy="3365500"/>
            <a:chOff x="0" y="0"/>
            <a:chExt cx="4308" cy="2120"/>
          </a:xfrm>
        </p:grpSpPr>
        <p:sp>
          <p:nvSpPr>
            <p:cNvPr id="2052" name="未知"/>
            <p:cNvSpPr/>
            <p:nvPr/>
          </p:nvSpPr>
          <p:spPr>
            <a:xfrm>
              <a:off x="79" y="94"/>
              <a:ext cx="1267" cy="1938"/>
            </a:xfrm>
            <a:custGeom>
              <a:avLst/>
              <a:gdLst/>
              <a:ahLst/>
              <a:cxnLst/>
              <a:rect l="0" t="0" r="0" b="0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3" name="未知"/>
            <p:cNvSpPr/>
            <p:nvPr/>
          </p:nvSpPr>
          <p:spPr>
            <a:xfrm>
              <a:off x="39" y="279"/>
              <a:ext cx="34" cy="28"/>
            </a:xfrm>
            <a:custGeom>
              <a:avLst/>
              <a:gdLst/>
              <a:ahLst/>
              <a:cxnLst/>
              <a:rect l="0" t="0" r="0" b="0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4" name="未知"/>
            <p:cNvSpPr/>
            <p:nvPr/>
          </p:nvSpPr>
          <p:spPr>
            <a:xfrm>
              <a:off x="346" y="402"/>
              <a:ext cx="39" cy="32"/>
            </a:xfrm>
            <a:custGeom>
              <a:avLst/>
              <a:gdLst/>
              <a:ahLst/>
              <a:cxnLst/>
              <a:rect l="0" t="0" r="0" b="0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5" name="未知"/>
            <p:cNvSpPr/>
            <p:nvPr/>
          </p:nvSpPr>
          <p:spPr>
            <a:xfrm>
              <a:off x="1128" y="458"/>
              <a:ext cx="98" cy="74"/>
            </a:xfrm>
            <a:custGeom>
              <a:avLst/>
              <a:gdLst/>
              <a:ahLst/>
              <a:cxnLst/>
              <a:rect l="0" t="0" r="0" b="0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6" name="未知"/>
            <p:cNvSpPr/>
            <p:nvPr/>
          </p:nvSpPr>
          <p:spPr>
            <a:xfrm>
              <a:off x="654" y="842"/>
              <a:ext cx="158" cy="84"/>
            </a:xfrm>
            <a:custGeom>
              <a:avLst/>
              <a:gdLst/>
              <a:ahLst/>
              <a:cxnLst/>
              <a:rect l="0" t="0" r="0" b="0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7" name="未知"/>
            <p:cNvSpPr/>
            <p:nvPr/>
          </p:nvSpPr>
          <p:spPr>
            <a:xfrm>
              <a:off x="784" y="906"/>
              <a:ext cx="99" cy="41"/>
            </a:xfrm>
            <a:custGeom>
              <a:avLst/>
              <a:gdLst/>
              <a:ahLst/>
              <a:cxnLst/>
              <a:rect l="0" t="0" r="0" b="0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8" name="未知"/>
            <p:cNvSpPr/>
            <p:nvPr/>
          </p:nvSpPr>
          <p:spPr>
            <a:xfrm>
              <a:off x="889" y="932"/>
              <a:ext cx="38" cy="18"/>
            </a:xfrm>
            <a:custGeom>
              <a:avLst/>
              <a:gdLst/>
              <a:ahLst/>
              <a:cxnLst/>
              <a:rect l="0" t="0" r="0" b="0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9" name="未知"/>
            <p:cNvSpPr/>
            <p:nvPr/>
          </p:nvSpPr>
          <p:spPr>
            <a:xfrm>
              <a:off x="945" y="935"/>
              <a:ext cx="12" cy="25"/>
            </a:xfrm>
            <a:custGeom>
              <a:avLst/>
              <a:gdLst/>
              <a:ahLst/>
              <a:cxnLst/>
              <a:rect l="0" t="0" r="0" b="0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0" name="未知"/>
            <p:cNvSpPr/>
            <p:nvPr/>
          </p:nvSpPr>
          <p:spPr>
            <a:xfrm>
              <a:off x="762" y="89"/>
              <a:ext cx="180" cy="88"/>
            </a:xfrm>
            <a:custGeom>
              <a:avLst/>
              <a:gdLst/>
              <a:ahLst/>
              <a:cxnLst/>
              <a:rect l="0" t="0" r="0" b="0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1" name="未知"/>
            <p:cNvSpPr/>
            <p:nvPr/>
          </p:nvSpPr>
          <p:spPr>
            <a:xfrm>
              <a:off x="842" y="48"/>
              <a:ext cx="146" cy="60"/>
            </a:xfrm>
            <a:custGeom>
              <a:avLst/>
              <a:gdLst/>
              <a:ahLst/>
              <a:cxnLst/>
              <a:rect l="0" t="0" r="0" b="0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2" name="未知"/>
            <p:cNvSpPr/>
            <p:nvPr/>
          </p:nvSpPr>
          <p:spPr>
            <a:xfrm>
              <a:off x="1047" y="118"/>
              <a:ext cx="233" cy="190"/>
            </a:xfrm>
            <a:custGeom>
              <a:avLst/>
              <a:gdLst/>
              <a:ahLst/>
              <a:cxnLst/>
              <a:rect l="0" t="0" r="0" b="0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3" name="未知"/>
            <p:cNvSpPr/>
            <p:nvPr/>
          </p:nvSpPr>
          <p:spPr>
            <a:xfrm>
              <a:off x="1045" y="36"/>
              <a:ext cx="44" cy="37"/>
            </a:xfrm>
            <a:custGeom>
              <a:avLst/>
              <a:gdLst/>
              <a:ahLst/>
              <a:cxnLst/>
              <a:rect l="0" t="0" r="0" b="0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4" name="未知"/>
            <p:cNvSpPr/>
            <p:nvPr/>
          </p:nvSpPr>
          <p:spPr>
            <a:xfrm>
              <a:off x="961" y="106"/>
              <a:ext cx="65" cy="42"/>
            </a:xfrm>
            <a:custGeom>
              <a:avLst/>
              <a:gdLst/>
              <a:ahLst/>
              <a:cxnLst/>
              <a:rect l="0" t="0" r="0" b="0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5" name="未知"/>
            <p:cNvSpPr/>
            <p:nvPr/>
          </p:nvSpPr>
          <p:spPr>
            <a:xfrm>
              <a:off x="1029" y="114"/>
              <a:ext cx="54" cy="25"/>
            </a:xfrm>
            <a:custGeom>
              <a:avLst/>
              <a:gdLst/>
              <a:ahLst/>
              <a:cxnLst/>
              <a:rect l="0" t="0" r="0" b="0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6" name="未知"/>
            <p:cNvSpPr/>
            <p:nvPr/>
          </p:nvSpPr>
          <p:spPr>
            <a:xfrm>
              <a:off x="1000" y="78"/>
              <a:ext cx="64" cy="34"/>
            </a:xfrm>
            <a:custGeom>
              <a:avLst/>
              <a:gdLst/>
              <a:ahLst/>
              <a:cxnLst/>
              <a:rect l="0" t="0" r="0" b="0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7" name="未知"/>
            <p:cNvSpPr/>
            <p:nvPr/>
          </p:nvSpPr>
          <p:spPr>
            <a:xfrm>
              <a:off x="973" y="46"/>
              <a:ext cx="44" cy="24"/>
            </a:xfrm>
            <a:custGeom>
              <a:avLst/>
              <a:gdLst/>
              <a:ahLst/>
              <a:cxnLst/>
              <a:rect l="0" t="0" r="0" b="0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8" name="未知"/>
            <p:cNvSpPr/>
            <p:nvPr/>
          </p:nvSpPr>
          <p:spPr>
            <a:xfrm>
              <a:off x="1087" y="49"/>
              <a:ext cx="114" cy="77"/>
            </a:xfrm>
            <a:custGeom>
              <a:avLst/>
              <a:gdLst/>
              <a:ahLst/>
              <a:cxnLst/>
              <a:rect l="0" t="0" r="0" b="0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9" name="未知"/>
            <p:cNvSpPr/>
            <p:nvPr/>
          </p:nvSpPr>
          <p:spPr>
            <a:xfrm>
              <a:off x="0" y="294"/>
              <a:ext cx="25" cy="15"/>
            </a:xfrm>
            <a:custGeom>
              <a:avLst/>
              <a:gdLst/>
              <a:ahLst/>
              <a:cxnLst/>
              <a:rect l="0" t="0" r="0" b="0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0" name="未知"/>
            <p:cNvSpPr/>
            <p:nvPr/>
          </p:nvSpPr>
          <p:spPr>
            <a:xfrm>
              <a:off x="757" y="805"/>
              <a:ext cx="16" cy="12"/>
            </a:xfrm>
            <a:custGeom>
              <a:avLst/>
              <a:gdLst/>
              <a:ahLst/>
              <a:cxnLst/>
              <a:rect l="0" t="0" r="0" b="0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1" name="未知"/>
            <p:cNvSpPr/>
            <p:nvPr/>
          </p:nvSpPr>
          <p:spPr>
            <a:xfrm>
              <a:off x="760" y="830"/>
              <a:ext cx="16" cy="12"/>
            </a:xfrm>
            <a:custGeom>
              <a:avLst/>
              <a:gdLst/>
              <a:ahLst/>
              <a:cxnLst/>
              <a:rect l="0" t="0" r="0" b="0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2" name="未知"/>
            <p:cNvSpPr/>
            <p:nvPr/>
          </p:nvSpPr>
          <p:spPr>
            <a:xfrm>
              <a:off x="964" y="962"/>
              <a:ext cx="15" cy="12"/>
            </a:xfrm>
            <a:custGeom>
              <a:avLst/>
              <a:gdLst/>
              <a:ahLst/>
              <a:cxnLst/>
              <a:rect l="0" t="0" r="0" b="0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3" name="未知"/>
            <p:cNvSpPr/>
            <p:nvPr/>
          </p:nvSpPr>
          <p:spPr>
            <a:xfrm>
              <a:off x="1088" y="478"/>
              <a:ext cx="38" cy="18"/>
            </a:xfrm>
            <a:custGeom>
              <a:avLst/>
              <a:gdLst/>
              <a:ahLst/>
              <a:cxnLst/>
              <a:rect l="0" t="0" r="0" b="0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4" name="未知"/>
            <p:cNvSpPr/>
            <p:nvPr/>
          </p:nvSpPr>
          <p:spPr>
            <a:xfrm>
              <a:off x="988" y="273"/>
              <a:ext cx="38" cy="18"/>
            </a:xfrm>
            <a:custGeom>
              <a:avLst/>
              <a:gdLst/>
              <a:ahLst/>
              <a:cxnLst/>
              <a:rect l="0" t="0" r="0" b="0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5" name="未知"/>
            <p:cNvSpPr/>
            <p:nvPr/>
          </p:nvSpPr>
          <p:spPr>
            <a:xfrm>
              <a:off x="1053" y="94"/>
              <a:ext cx="39" cy="18"/>
            </a:xfrm>
            <a:custGeom>
              <a:avLst/>
              <a:gdLst/>
              <a:ahLst/>
              <a:cxnLst/>
              <a:rect l="0" t="0" r="0" b="0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6" name="未知"/>
            <p:cNvSpPr/>
            <p:nvPr/>
          </p:nvSpPr>
          <p:spPr>
            <a:xfrm>
              <a:off x="1116" y="202"/>
              <a:ext cx="38" cy="18"/>
            </a:xfrm>
            <a:custGeom>
              <a:avLst/>
              <a:gdLst/>
              <a:ahLst/>
              <a:cxnLst/>
              <a:rect l="0" t="0" r="0" b="0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7" name="未知"/>
            <p:cNvSpPr/>
            <p:nvPr/>
          </p:nvSpPr>
          <p:spPr>
            <a:xfrm>
              <a:off x="1132" y="0"/>
              <a:ext cx="696" cy="346"/>
            </a:xfrm>
            <a:custGeom>
              <a:avLst/>
              <a:gdLst/>
              <a:ahLst/>
              <a:cxnLst/>
              <a:rect l="0" t="0" r="0" b="0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8" name="未知"/>
            <p:cNvSpPr/>
            <p:nvPr/>
          </p:nvSpPr>
          <p:spPr>
            <a:xfrm>
              <a:off x="1345" y="184"/>
              <a:ext cx="39" cy="24"/>
            </a:xfrm>
            <a:custGeom>
              <a:avLst/>
              <a:gdLst/>
              <a:ahLst/>
              <a:cxnLst/>
              <a:rect l="0" t="0" r="0" b="0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9" name="未知"/>
            <p:cNvSpPr/>
            <p:nvPr/>
          </p:nvSpPr>
          <p:spPr>
            <a:xfrm>
              <a:off x="1628" y="250"/>
              <a:ext cx="128" cy="54"/>
            </a:xfrm>
            <a:custGeom>
              <a:avLst/>
              <a:gdLst/>
              <a:ahLst/>
              <a:cxnLst/>
              <a:rect l="0" t="0" r="0" b="0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0" name="未知"/>
            <p:cNvSpPr/>
            <p:nvPr/>
          </p:nvSpPr>
          <p:spPr>
            <a:xfrm>
              <a:off x="1729" y="87"/>
              <a:ext cx="39" cy="24"/>
            </a:xfrm>
            <a:custGeom>
              <a:avLst/>
              <a:gdLst/>
              <a:ahLst/>
              <a:cxnLst/>
              <a:rect l="0" t="0" r="0" b="0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1" name="未知"/>
            <p:cNvSpPr/>
            <p:nvPr/>
          </p:nvSpPr>
          <p:spPr>
            <a:xfrm>
              <a:off x="1998" y="55"/>
              <a:ext cx="155" cy="63"/>
            </a:xfrm>
            <a:custGeom>
              <a:avLst/>
              <a:gdLst/>
              <a:ahLst/>
              <a:cxnLst/>
              <a:rect l="0" t="0" r="0" b="0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2" name="未知"/>
            <p:cNvSpPr/>
            <p:nvPr/>
          </p:nvSpPr>
          <p:spPr>
            <a:xfrm>
              <a:off x="2095" y="88"/>
              <a:ext cx="48" cy="21"/>
            </a:xfrm>
            <a:custGeom>
              <a:avLst/>
              <a:gdLst/>
              <a:ahLst/>
              <a:cxnLst/>
              <a:rect l="0" t="0" r="0" b="0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3" name="未知"/>
            <p:cNvSpPr/>
            <p:nvPr/>
          </p:nvSpPr>
          <p:spPr>
            <a:xfrm>
              <a:off x="1803" y="360"/>
              <a:ext cx="109" cy="132"/>
            </a:xfrm>
            <a:custGeom>
              <a:avLst/>
              <a:gdLst/>
              <a:ahLst/>
              <a:cxnLst/>
              <a:rect l="0" t="0" r="0" b="0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4" name="未知"/>
            <p:cNvSpPr/>
            <p:nvPr/>
          </p:nvSpPr>
          <p:spPr>
            <a:xfrm>
              <a:off x="1749" y="408"/>
              <a:ext cx="69" cy="68"/>
            </a:xfrm>
            <a:custGeom>
              <a:avLst/>
              <a:gdLst/>
              <a:ahLst/>
              <a:cxnLst/>
              <a:rect l="0" t="0" r="0" b="0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5" name="未知"/>
            <p:cNvSpPr/>
            <p:nvPr/>
          </p:nvSpPr>
          <p:spPr>
            <a:xfrm>
              <a:off x="3435" y="1551"/>
              <a:ext cx="474" cy="495"/>
            </a:xfrm>
            <a:custGeom>
              <a:avLst/>
              <a:gdLst/>
              <a:ahLst/>
              <a:cxnLst/>
              <a:rect l="0" t="0" r="0" b="0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6" name="未知"/>
            <p:cNvSpPr/>
            <p:nvPr/>
          </p:nvSpPr>
          <p:spPr>
            <a:xfrm>
              <a:off x="3582" y="1290"/>
              <a:ext cx="319" cy="210"/>
            </a:xfrm>
            <a:custGeom>
              <a:avLst/>
              <a:gdLst/>
              <a:ahLst/>
              <a:cxnLst/>
              <a:rect l="0" t="0" r="0" b="0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7" name="未知"/>
            <p:cNvSpPr/>
            <p:nvPr/>
          </p:nvSpPr>
          <p:spPr>
            <a:xfrm>
              <a:off x="3591" y="1292"/>
              <a:ext cx="311" cy="211"/>
            </a:xfrm>
            <a:custGeom>
              <a:avLst/>
              <a:gdLst/>
              <a:ahLst/>
              <a:cxnLst/>
              <a:rect l="0" t="0" r="0" b="0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8" name="未知"/>
            <p:cNvSpPr/>
            <p:nvPr/>
          </p:nvSpPr>
          <p:spPr>
            <a:xfrm>
              <a:off x="3821" y="2062"/>
              <a:ext cx="45" cy="58"/>
            </a:xfrm>
            <a:custGeom>
              <a:avLst/>
              <a:gdLst/>
              <a:ahLst/>
              <a:cxnLst/>
              <a:rect l="0" t="0" r="0" b="0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9" name="未知"/>
            <p:cNvSpPr/>
            <p:nvPr/>
          </p:nvSpPr>
          <p:spPr>
            <a:xfrm>
              <a:off x="3957" y="1972"/>
              <a:ext cx="164" cy="85"/>
            </a:xfrm>
            <a:custGeom>
              <a:avLst/>
              <a:gdLst/>
              <a:ahLst/>
              <a:cxnLst/>
              <a:rect l="0" t="0" r="0" b="0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0" name="未知"/>
            <p:cNvSpPr/>
            <p:nvPr/>
          </p:nvSpPr>
          <p:spPr>
            <a:xfrm>
              <a:off x="4127" y="1922"/>
              <a:ext cx="104" cy="92"/>
            </a:xfrm>
            <a:custGeom>
              <a:avLst/>
              <a:gdLst/>
              <a:ahLst/>
              <a:cxnLst/>
              <a:rect l="0" t="0" r="0" b="0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1" name="未知"/>
            <p:cNvSpPr/>
            <p:nvPr/>
          </p:nvSpPr>
          <p:spPr>
            <a:xfrm>
              <a:off x="4182" y="1881"/>
              <a:ext cx="37" cy="26"/>
            </a:xfrm>
            <a:custGeom>
              <a:avLst/>
              <a:gdLst/>
              <a:ahLst/>
              <a:cxnLst/>
              <a:rect l="0" t="0" r="0" b="0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2" name="未知"/>
            <p:cNvSpPr/>
            <p:nvPr/>
          </p:nvSpPr>
          <p:spPr>
            <a:xfrm>
              <a:off x="2459" y="1395"/>
              <a:ext cx="123" cy="201"/>
            </a:xfrm>
            <a:custGeom>
              <a:avLst/>
              <a:gdLst/>
              <a:ahLst/>
              <a:cxnLst/>
              <a:rect l="0" t="0" r="0" b="0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3" name="未知"/>
            <p:cNvSpPr/>
            <p:nvPr/>
          </p:nvSpPr>
          <p:spPr>
            <a:xfrm>
              <a:off x="2991" y="1083"/>
              <a:ext cx="49" cy="61"/>
            </a:xfrm>
            <a:custGeom>
              <a:avLst/>
              <a:gdLst/>
              <a:ahLst/>
              <a:cxnLst/>
              <a:rect l="0" t="0" r="0" b="0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4" name="未知"/>
            <p:cNvSpPr/>
            <p:nvPr/>
          </p:nvSpPr>
          <p:spPr>
            <a:xfrm>
              <a:off x="3324" y="1149"/>
              <a:ext cx="111" cy="183"/>
            </a:xfrm>
            <a:custGeom>
              <a:avLst/>
              <a:gdLst/>
              <a:ahLst/>
              <a:cxnLst/>
              <a:rect l="0" t="0" r="0" b="0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5" name="未知"/>
            <p:cNvSpPr/>
            <p:nvPr/>
          </p:nvSpPr>
          <p:spPr>
            <a:xfrm>
              <a:off x="3230" y="1092"/>
              <a:ext cx="72" cy="137"/>
            </a:xfrm>
            <a:custGeom>
              <a:avLst/>
              <a:gdLst/>
              <a:ahLst/>
              <a:cxnLst/>
              <a:rect l="0" t="0" r="0" b="0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6" name="未知"/>
            <p:cNvSpPr/>
            <p:nvPr/>
          </p:nvSpPr>
          <p:spPr>
            <a:xfrm>
              <a:off x="3279" y="1202"/>
              <a:ext cx="40" cy="131"/>
            </a:xfrm>
            <a:custGeom>
              <a:avLst/>
              <a:gdLst/>
              <a:ahLst/>
              <a:cxnLst/>
              <a:rect l="0" t="0" r="0" b="0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7" name="未知"/>
            <p:cNvSpPr/>
            <p:nvPr/>
          </p:nvSpPr>
          <p:spPr>
            <a:xfrm>
              <a:off x="3324" y="1339"/>
              <a:ext cx="65" cy="54"/>
            </a:xfrm>
            <a:custGeom>
              <a:avLst/>
              <a:gdLst/>
              <a:ahLst/>
              <a:cxnLst/>
              <a:rect l="0" t="0" r="0" b="0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8" name="未知"/>
            <p:cNvSpPr/>
            <p:nvPr/>
          </p:nvSpPr>
          <p:spPr>
            <a:xfrm>
              <a:off x="3428" y="1244"/>
              <a:ext cx="83" cy="117"/>
            </a:xfrm>
            <a:custGeom>
              <a:avLst/>
              <a:gdLst/>
              <a:ahLst/>
              <a:cxnLst/>
              <a:rect l="0" t="0" r="0" b="0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9" name="未知"/>
            <p:cNvSpPr/>
            <p:nvPr/>
          </p:nvSpPr>
          <p:spPr>
            <a:xfrm>
              <a:off x="3400" y="826"/>
              <a:ext cx="22" cy="71"/>
            </a:xfrm>
            <a:custGeom>
              <a:avLst/>
              <a:gdLst/>
              <a:ahLst/>
              <a:cxnLst/>
              <a:rect l="0" t="0" r="0" b="0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0" name="未知"/>
            <p:cNvSpPr/>
            <p:nvPr/>
          </p:nvSpPr>
          <p:spPr>
            <a:xfrm>
              <a:off x="3414" y="945"/>
              <a:ext cx="61" cy="118"/>
            </a:xfrm>
            <a:custGeom>
              <a:avLst/>
              <a:gdLst/>
              <a:ahLst/>
              <a:cxnLst/>
              <a:rect l="0" t="0" r="0" b="0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1" name="未知"/>
            <p:cNvSpPr/>
            <p:nvPr/>
          </p:nvSpPr>
          <p:spPr>
            <a:xfrm>
              <a:off x="3457" y="1101"/>
              <a:ext cx="64" cy="79"/>
            </a:xfrm>
            <a:custGeom>
              <a:avLst/>
              <a:gdLst/>
              <a:ahLst/>
              <a:cxnLst/>
              <a:rect l="0" t="0" r="0" b="0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2" name="未知"/>
            <p:cNvSpPr/>
            <p:nvPr/>
          </p:nvSpPr>
          <p:spPr>
            <a:xfrm>
              <a:off x="3533" y="1242"/>
              <a:ext cx="29" cy="49"/>
            </a:xfrm>
            <a:custGeom>
              <a:avLst/>
              <a:gdLst/>
              <a:ahLst/>
              <a:cxnLst/>
              <a:rect l="0" t="0" r="0" b="0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3" name="未知"/>
            <p:cNvSpPr/>
            <p:nvPr/>
          </p:nvSpPr>
          <p:spPr>
            <a:xfrm>
              <a:off x="3517" y="1324"/>
              <a:ext cx="18" cy="17"/>
            </a:xfrm>
            <a:custGeom>
              <a:avLst/>
              <a:gdLst/>
              <a:ahLst/>
              <a:cxnLst/>
              <a:rect l="0" t="0" r="0" b="0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4" name="未知"/>
            <p:cNvSpPr/>
            <p:nvPr/>
          </p:nvSpPr>
          <p:spPr>
            <a:xfrm>
              <a:off x="3544" y="1314"/>
              <a:ext cx="45" cy="37"/>
            </a:xfrm>
            <a:custGeom>
              <a:avLst/>
              <a:gdLst/>
              <a:ahLst/>
              <a:cxnLst/>
              <a:rect l="0" t="0" r="0" b="0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5" name="未知"/>
            <p:cNvSpPr/>
            <p:nvPr/>
          </p:nvSpPr>
          <p:spPr>
            <a:xfrm>
              <a:off x="3613" y="1384"/>
              <a:ext cx="24" cy="33"/>
            </a:xfrm>
            <a:custGeom>
              <a:avLst/>
              <a:gdLst/>
              <a:ahLst/>
              <a:cxnLst/>
              <a:rect l="0" t="0" r="0" b="0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6" name="未知"/>
            <p:cNvSpPr/>
            <p:nvPr/>
          </p:nvSpPr>
          <p:spPr>
            <a:xfrm>
              <a:off x="3880" y="1342"/>
              <a:ext cx="46" cy="47"/>
            </a:xfrm>
            <a:custGeom>
              <a:avLst/>
              <a:gdLst/>
              <a:ahLst/>
              <a:cxnLst/>
              <a:rect l="0" t="0" r="0" b="0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7" name="未知"/>
            <p:cNvSpPr/>
            <p:nvPr/>
          </p:nvSpPr>
          <p:spPr>
            <a:xfrm>
              <a:off x="3483" y="1401"/>
              <a:ext cx="46" cy="50"/>
            </a:xfrm>
            <a:custGeom>
              <a:avLst/>
              <a:gdLst/>
              <a:ahLst/>
              <a:cxnLst/>
              <a:rect l="0" t="0" r="0" b="0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8" name="未知"/>
            <p:cNvSpPr/>
            <p:nvPr/>
          </p:nvSpPr>
          <p:spPr>
            <a:xfrm>
              <a:off x="3434" y="1420"/>
              <a:ext cx="32" cy="27"/>
            </a:xfrm>
            <a:custGeom>
              <a:avLst/>
              <a:gdLst/>
              <a:ahLst/>
              <a:cxnLst/>
              <a:rect l="0" t="0" r="0" b="0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9" name="未知"/>
            <p:cNvSpPr/>
            <p:nvPr/>
          </p:nvSpPr>
          <p:spPr>
            <a:xfrm>
              <a:off x="3413" y="1391"/>
              <a:ext cx="24" cy="31"/>
            </a:xfrm>
            <a:custGeom>
              <a:avLst/>
              <a:gdLst/>
              <a:ahLst/>
              <a:cxnLst/>
              <a:rect l="0" t="0" r="0" b="0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0" name="未知"/>
            <p:cNvSpPr/>
            <p:nvPr/>
          </p:nvSpPr>
          <p:spPr>
            <a:xfrm>
              <a:off x="3447" y="1402"/>
              <a:ext cx="34" cy="24"/>
            </a:xfrm>
            <a:custGeom>
              <a:avLst/>
              <a:gdLst/>
              <a:ahLst/>
              <a:cxnLst/>
              <a:rect l="0" t="0" r="0" b="0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1" name="未知"/>
            <p:cNvSpPr/>
            <p:nvPr/>
          </p:nvSpPr>
          <p:spPr>
            <a:xfrm>
              <a:off x="3398" y="1070"/>
              <a:ext cx="27" cy="55"/>
            </a:xfrm>
            <a:custGeom>
              <a:avLst/>
              <a:gdLst/>
              <a:ahLst/>
              <a:cxnLst/>
              <a:rect l="0" t="0" r="0" b="0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2" name="未知"/>
            <p:cNvSpPr/>
            <p:nvPr/>
          </p:nvSpPr>
          <p:spPr>
            <a:xfrm>
              <a:off x="3449" y="1061"/>
              <a:ext cx="19" cy="55"/>
            </a:xfrm>
            <a:custGeom>
              <a:avLst/>
              <a:gdLst/>
              <a:ahLst/>
              <a:cxnLst/>
              <a:rect l="0" t="0" r="0" b="0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3" name="未知"/>
            <p:cNvSpPr/>
            <p:nvPr/>
          </p:nvSpPr>
          <p:spPr>
            <a:xfrm>
              <a:off x="3471" y="1044"/>
              <a:ext cx="10" cy="25"/>
            </a:xfrm>
            <a:custGeom>
              <a:avLst/>
              <a:gdLst/>
              <a:ahLst/>
              <a:cxnLst/>
              <a:rect l="0" t="0" r="0" b="0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4" name="未知"/>
            <p:cNvSpPr/>
            <p:nvPr/>
          </p:nvSpPr>
          <p:spPr>
            <a:xfrm>
              <a:off x="3481" y="1056"/>
              <a:ext cx="21" cy="48"/>
            </a:xfrm>
            <a:custGeom>
              <a:avLst/>
              <a:gdLst/>
              <a:ahLst/>
              <a:cxnLst/>
              <a:rect l="0" t="0" r="0" b="0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5" name="未知"/>
            <p:cNvSpPr/>
            <p:nvPr/>
          </p:nvSpPr>
          <p:spPr>
            <a:xfrm>
              <a:off x="3212" y="1125"/>
              <a:ext cx="12" cy="27"/>
            </a:xfrm>
            <a:custGeom>
              <a:avLst/>
              <a:gdLst/>
              <a:ahLst/>
              <a:cxnLst/>
              <a:rect l="0" t="0" r="0" b="0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6" name="未知"/>
            <p:cNvSpPr/>
            <p:nvPr/>
          </p:nvSpPr>
          <p:spPr>
            <a:xfrm>
              <a:off x="3202" y="1102"/>
              <a:ext cx="10" cy="15"/>
            </a:xfrm>
            <a:custGeom>
              <a:avLst/>
              <a:gdLst/>
              <a:ahLst/>
              <a:cxnLst/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7" name="未知"/>
            <p:cNvSpPr/>
            <p:nvPr/>
          </p:nvSpPr>
          <p:spPr>
            <a:xfrm>
              <a:off x="3198" y="1084"/>
              <a:ext cx="12" cy="14"/>
            </a:xfrm>
            <a:custGeom>
              <a:avLst/>
              <a:gdLst/>
              <a:ahLst/>
              <a:cxnLst/>
              <a:rect l="0" t="0" r="0" b="0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8" name="未知"/>
            <p:cNvSpPr/>
            <p:nvPr/>
          </p:nvSpPr>
          <p:spPr>
            <a:xfrm>
              <a:off x="3186" y="1044"/>
              <a:ext cx="11" cy="19"/>
            </a:xfrm>
            <a:custGeom>
              <a:avLst/>
              <a:gdLst/>
              <a:ahLst/>
              <a:cxnLst/>
              <a:rect l="0" t="0" r="0" b="0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9" name="未知"/>
            <p:cNvSpPr/>
            <p:nvPr/>
          </p:nvSpPr>
          <p:spPr>
            <a:xfrm>
              <a:off x="3188" y="1069"/>
              <a:ext cx="16" cy="13"/>
            </a:xfrm>
            <a:custGeom>
              <a:avLst/>
              <a:gdLst/>
              <a:ahLst/>
              <a:cxnLst/>
              <a:rect l="0" t="0" r="0" b="0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0" name="未知"/>
            <p:cNvSpPr/>
            <p:nvPr/>
          </p:nvSpPr>
          <p:spPr>
            <a:xfrm>
              <a:off x="4024" y="1692"/>
              <a:ext cx="45" cy="60"/>
            </a:xfrm>
            <a:custGeom>
              <a:avLst/>
              <a:gdLst/>
              <a:ahLst/>
              <a:cxnLst/>
              <a:rect l="0" t="0" r="0" b="0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1" name="未知"/>
            <p:cNvSpPr/>
            <p:nvPr/>
          </p:nvSpPr>
          <p:spPr>
            <a:xfrm>
              <a:off x="4255" y="1643"/>
              <a:ext cx="53" cy="46"/>
            </a:xfrm>
            <a:custGeom>
              <a:avLst/>
              <a:gdLst/>
              <a:ahLst/>
              <a:cxnLst/>
              <a:rect l="0" t="0" r="0" b="0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2" name="未知"/>
            <p:cNvSpPr/>
            <p:nvPr/>
          </p:nvSpPr>
          <p:spPr>
            <a:xfrm>
              <a:off x="4095" y="1618"/>
              <a:ext cx="17" cy="23"/>
            </a:xfrm>
            <a:custGeom>
              <a:avLst/>
              <a:gdLst/>
              <a:ahLst/>
              <a:cxnLst/>
              <a:rect l="0" t="0" r="0" b="0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3" name="未知"/>
            <p:cNvSpPr/>
            <p:nvPr/>
          </p:nvSpPr>
          <p:spPr>
            <a:xfrm>
              <a:off x="4087" y="1596"/>
              <a:ext cx="20" cy="17"/>
            </a:xfrm>
            <a:custGeom>
              <a:avLst/>
              <a:gdLst/>
              <a:ahLst/>
              <a:cxnLst/>
              <a:rect l="0" t="0" r="0" b="0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4" name="未知"/>
            <p:cNvSpPr/>
            <p:nvPr/>
          </p:nvSpPr>
          <p:spPr>
            <a:xfrm>
              <a:off x="3934" y="1402"/>
              <a:ext cx="24" cy="33"/>
            </a:xfrm>
            <a:custGeom>
              <a:avLst/>
              <a:gdLst/>
              <a:ahLst/>
              <a:cxnLst/>
              <a:rect l="0" t="0" r="0" b="0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5" name="未知"/>
            <p:cNvSpPr/>
            <p:nvPr/>
          </p:nvSpPr>
          <p:spPr>
            <a:xfrm>
              <a:off x="3968" y="1445"/>
              <a:ext cx="26" cy="33"/>
            </a:xfrm>
            <a:custGeom>
              <a:avLst/>
              <a:gdLst/>
              <a:ahLst/>
              <a:cxnLst/>
              <a:rect l="0" t="0" r="0" b="0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6" name="未知"/>
            <p:cNvSpPr/>
            <p:nvPr/>
          </p:nvSpPr>
          <p:spPr>
            <a:xfrm>
              <a:off x="3995" y="1508"/>
              <a:ext cx="28" cy="28"/>
            </a:xfrm>
            <a:custGeom>
              <a:avLst/>
              <a:gdLst/>
              <a:ahLst/>
              <a:cxnLst/>
              <a:rect l="0" t="0" r="0" b="0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7" name="未知"/>
            <p:cNvSpPr/>
            <p:nvPr/>
          </p:nvSpPr>
          <p:spPr>
            <a:xfrm>
              <a:off x="4029" y="1498"/>
              <a:ext cx="28" cy="26"/>
            </a:xfrm>
            <a:custGeom>
              <a:avLst/>
              <a:gdLst/>
              <a:ahLst/>
              <a:cxnLst/>
              <a:rect l="0" t="0" r="0" b="0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8" name="未知"/>
            <p:cNvSpPr/>
            <p:nvPr/>
          </p:nvSpPr>
          <p:spPr>
            <a:xfrm>
              <a:off x="4019" y="1462"/>
              <a:ext cx="26" cy="20"/>
            </a:xfrm>
            <a:custGeom>
              <a:avLst/>
              <a:gdLst/>
              <a:ahLst/>
              <a:cxnLst/>
              <a:rect l="0" t="0" r="0" b="0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9" name="未知"/>
            <p:cNvSpPr/>
            <p:nvPr/>
          </p:nvSpPr>
          <p:spPr>
            <a:xfrm>
              <a:off x="3993" y="1437"/>
              <a:ext cx="26" cy="35"/>
            </a:xfrm>
            <a:custGeom>
              <a:avLst/>
              <a:gdLst/>
              <a:ahLst/>
              <a:cxnLst/>
              <a:rect l="0" t="0" r="0" b="0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0" name="未知"/>
            <p:cNvSpPr/>
            <p:nvPr/>
          </p:nvSpPr>
          <p:spPr>
            <a:xfrm>
              <a:off x="3961" y="1421"/>
              <a:ext cx="24" cy="26"/>
            </a:xfrm>
            <a:custGeom>
              <a:avLst/>
              <a:gdLst/>
              <a:ahLst/>
              <a:cxnLst/>
              <a:rect l="0" t="0" r="0" b="0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1" name="未知"/>
            <p:cNvSpPr/>
            <p:nvPr/>
          </p:nvSpPr>
          <p:spPr>
            <a:xfrm>
              <a:off x="4001" y="1474"/>
              <a:ext cx="24" cy="26"/>
            </a:xfrm>
            <a:custGeom>
              <a:avLst/>
              <a:gdLst/>
              <a:ahLst/>
              <a:cxnLst/>
              <a:rect l="0" t="0" r="0" b="0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2" name="未知"/>
            <p:cNvSpPr/>
            <p:nvPr/>
          </p:nvSpPr>
          <p:spPr>
            <a:xfrm>
              <a:off x="2391" y="100"/>
              <a:ext cx="141" cy="108"/>
            </a:xfrm>
            <a:custGeom>
              <a:avLst/>
              <a:gdLst/>
              <a:ahLst/>
              <a:cxnLst/>
              <a:rect l="0" t="0" r="0" b="0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3" name="未知"/>
            <p:cNvSpPr/>
            <p:nvPr/>
          </p:nvSpPr>
          <p:spPr>
            <a:xfrm>
              <a:off x="2475" y="204"/>
              <a:ext cx="40" cy="12"/>
            </a:xfrm>
            <a:custGeom>
              <a:avLst/>
              <a:gdLst/>
              <a:ahLst/>
              <a:cxnLst/>
              <a:rect l="0" t="0" r="0" b="0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4" name="未知"/>
            <p:cNvSpPr/>
            <p:nvPr/>
          </p:nvSpPr>
          <p:spPr>
            <a:xfrm>
              <a:off x="2680" y="48"/>
              <a:ext cx="42" cy="28"/>
            </a:xfrm>
            <a:custGeom>
              <a:avLst/>
              <a:gdLst/>
              <a:ahLst/>
              <a:cxnLst/>
              <a:rect l="0" t="0" r="0" b="0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5" name="未知"/>
            <p:cNvSpPr/>
            <p:nvPr/>
          </p:nvSpPr>
          <p:spPr>
            <a:xfrm>
              <a:off x="2710" y="61"/>
              <a:ext cx="50" cy="20"/>
            </a:xfrm>
            <a:custGeom>
              <a:avLst/>
              <a:gdLst/>
              <a:ahLst/>
              <a:cxnLst/>
              <a:rect l="0" t="0" r="0" b="0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6" name="未知"/>
            <p:cNvSpPr/>
            <p:nvPr/>
          </p:nvSpPr>
          <p:spPr>
            <a:xfrm>
              <a:off x="2764" y="64"/>
              <a:ext cx="50" cy="32"/>
            </a:xfrm>
            <a:custGeom>
              <a:avLst/>
              <a:gdLst/>
              <a:ahLst/>
              <a:cxnLst/>
              <a:rect l="0" t="0" r="0" b="0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7" name="未知"/>
            <p:cNvSpPr/>
            <p:nvPr/>
          </p:nvSpPr>
          <p:spPr>
            <a:xfrm>
              <a:off x="3113" y="91"/>
              <a:ext cx="88" cy="31"/>
            </a:xfrm>
            <a:custGeom>
              <a:avLst/>
              <a:gdLst/>
              <a:ahLst/>
              <a:cxnLst/>
              <a:rect l="0" t="0" r="0" b="0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8" name="未知"/>
            <p:cNvSpPr/>
            <p:nvPr/>
          </p:nvSpPr>
          <p:spPr>
            <a:xfrm>
              <a:off x="3203" y="90"/>
              <a:ext cx="46" cy="24"/>
            </a:xfrm>
            <a:custGeom>
              <a:avLst/>
              <a:gdLst/>
              <a:ahLst/>
              <a:cxnLst/>
              <a:rect l="0" t="0" r="0" b="0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9" name="未知"/>
            <p:cNvSpPr/>
            <p:nvPr/>
          </p:nvSpPr>
          <p:spPr>
            <a:xfrm>
              <a:off x="3182" y="119"/>
              <a:ext cx="37" cy="17"/>
            </a:xfrm>
            <a:custGeom>
              <a:avLst/>
              <a:gdLst/>
              <a:ahLst/>
              <a:cxnLst/>
              <a:rect l="0" t="0" r="0" b="0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0" name="未知"/>
            <p:cNvSpPr/>
            <p:nvPr/>
          </p:nvSpPr>
          <p:spPr>
            <a:xfrm>
              <a:off x="3434" y="343"/>
              <a:ext cx="76" cy="114"/>
            </a:xfrm>
            <a:custGeom>
              <a:avLst/>
              <a:gdLst/>
              <a:ahLst/>
              <a:cxnLst/>
              <a:rect l="0" t="0" r="0" b="0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1" name="未知"/>
            <p:cNvSpPr/>
            <p:nvPr/>
          </p:nvSpPr>
          <p:spPr>
            <a:xfrm>
              <a:off x="3495" y="461"/>
              <a:ext cx="55" cy="78"/>
            </a:xfrm>
            <a:custGeom>
              <a:avLst/>
              <a:gdLst/>
              <a:ahLst/>
              <a:cxnLst/>
              <a:rect l="0" t="0" r="0" b="0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2" name="未知"/>
            <p:cNvSpPr/>
            <p:nvPr/>
          </p:nvSpPr>
          <p:spPr>
            <a:xfrm>
              <a:off x="3459" y="541"/>
              <a:ext cx="109" cy="189"/>
            </a:xfrm>
            <a:custGeom>
              <a:avLst/>
              <a:gdLst/>
              <a:ahLst/>
              <a:cxnLst/>
              <a:rect l="0" t="0" r="0" b="0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3" name="未知"/>
            <p:cNvSpPr/>
            <p:nvPr/>
          </p:nvSpPr>
          <p:spPr>
            <a:xfrm>
              <a:off x="2398" y="37"/>
              <a:ext cx="52" cy="30"/>
            </a:xfrm>
            <a:custGeom>
              <a:avLst/>
              <a:gdLst/>
              <a:ahLst/>
              <a:cxnLst/>
              <a:rect l="0" t="0" r="0" b="0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4" name="未知"/>
            <p:cNvSpPr/>
            <p:nvPr/>
          </p:nvSpPr>
          <p:spPr>
            <a:xfrm>
              <a:off x="2291" y="46"/>
              <a:ext cx="19" cy="22"/>
            </a:xfrm>
            <a:custGeom>
              <a:avLst/>
              <a:gdLst/>
              <a:ahLst/>
              <a:cxnLst/>
              <a:rect l="0" t="0" r="0" b="0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5" name="未知"/>
            <p:cNvSpPr/>
            <p:nvPr/>
          </p:nvSpPr>
          <p:spPr>
            <a:xfrm>
              <a:off x="2315" y="45"/>
              <a:ext cx="37" cy="27"/>
            </a:xfrm>
            <a:custGeom>
              <a:avLst/>
              <a:gdLst/>
              <a:ahLst/>
              <a:cxnLst/>
              <a:rect l="0" t="0" r="0" b="0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6" name="未知"/>
            <p:cNvSpPr/>
            <p:nvPr/>
          </p:nvSpPr>
          <p:spPr>
            <a:xfrm>
              <a:off x="2376" y="36"/>
              <a:ext cx="20" cy="16"/>
            </a:xfrm>
            <a:custGeom>
              <a:avLst/>
              <a:gdLst/>
              <a:ahLst/>
              <a:cxnLst/>
              <a:rect l="0" t="0" r="0" b="0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7" name="未知"/>
            <p:cNvSpPr/>
            <p:nvPr/>
          </p:nvSpPr>
          <p:spPr>
            <a:xfrm>
              <a:off x="2358" y="54"/>
              <a:ext cx="15" cy="13"/>
            </a:xfrm>
            <a:custGeom>
              <a:avLst/>
              <a:gdLst/>
              <a:ahLst/>
              <a:cxnLst/>
              <a:rect l="0" t="0" r="0" b="0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8" name="未知"/>
            <p:cNvSpPr/>
            <p:nvPr/>
          </p:nvSpPr>
          <p:spPr>
            <a:xfrm>
              <a:off x="3498" y="70"/>
              <a:ext cx="18" cy="33"/>
            </a:xfrm>
            <a:custGeom>
              <a:avLst/>
              <a:gdLst/>
              <a:ahLst/>
              <a:cxnLst/>
              <a:rect l="0" t="0" r="0" b="0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9" name="未知"/>
            <p:cNvSpPr/>
            <p:nvPr/>
          </p:nvSpPr>
          <p:spPr>
            <a:xfrm>
              <a:off x="2614" y="1522"/>
              <a:ext cx="31" cy="18"/>
            </a:xfrm>
            <a:custGeom>
              <a:avLst/>
              <a:gdLst/>
              <a:ahLst/>
              <a:cxnLst/>
              <a:rect l="0" t="0" r="0" b="0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0" name="未知"/>
            <p:cNvSpPr/>
            <p:nvPr/>
          </p:nvSpPr>
          <p:spPr>
            <a:xfrm>
              <a:off x="2654" y="1515"/>
              <a:ext cx="10" cy="15"/>
            </a:xfrm>
            <a:custGeom>
              <a:avLst/>
              <a:gdLst/>
              <a:ahLst/>
              <a:cxnLst/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1" name="未知"/>
            <p:cNvSpPr/>
            <p:nvPr/>
          </p:nvSpPr>
          <p:spPr>
            <a:xfrm>
              <a:off x="2587" y="1361"/>
              <a:ext cx="9" cy="15"/>
            </a:xfrm>
            <a:custGeom>
              <a:avLst/>
              <a:gdLst/>
              <a:ahLst/>
              <a:cxnLst/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2" name="未知"/>
            <p:cNvSpPr/>
            <p:nvPr/>
          </p:nvSpPr>
          <p:spPr>
            <a:xfrm>
              <a:off x="2647" y="1288"/>
              <a:ext cx="11" cy="19"/>
            </a:xfrm>
            <a:custGeom>
              <a:avLst/>
              <a:gdLst/>
              <a:ahLst/>
              <a:cxnLst/>
              <a:rect l="0" t="0" r="0" b="0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3" name="未知"/>
            <p:cNvSpPr/>
            <p:nvPr/>
          </p:nvSpPr>
          <p:spPr>
            <a:xfrm>
              <a:off x="2623" y="1287"/>
              <a:ext cx="11" cy="19"/>
            </a:xfrm>
            <a:custGeom>
              <a:avLst/>
              <a:gdLst/>
              <a:ahLst/>
              <a:cxnLst/>
              <a:rect l="0" t="0" r="0" b="0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4" name="未知"/>
            <p:cNvSpPr/>
            <p:nvPr/>
          </p:nvSpPr>
          <p:spPr>
            <a:xfrm>
              <a:off x="2612" y="1309"/>
              <a:ext cx="10" cy="15"/>
            </a:xfrm>
            <a:custGeom>
              <a:avLst/>
              <a:gdLst/>
              <a:ahLst/>
              <a:cxnLst/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5" name="未知"/>
            <p:cNvSpPr/>
            <p:nvPr/>
          </p:nvSpPr>
          <p:spPr>
            <a:xfrm>
              <a:off x="2587" y="1343"/>
              <a:ext cx="9" cy="15"/>
            </a:xfrm>
            <a:custGeom>
              <a:avLst/>
              <a:gdLst/>
              <a:ahLst/>
              <a:cxnLst/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6" name="未知"/>
            <p:cNvSpPr/>
            <p:nvPr/>
          </p:nvSpPr>
          <p:spPr>
            <a:xfrm>
              <a:off x="2606" y="1330"/>
              <a:ext cx="10" cy="15"/>
            </a:xfrm>
            <a:custGeom>
              <a:avLst/>
              <a:gdLst/>
              <a:ahLst/>
              <a:cxnLst/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7" name="未知"/>
            <p:cNvSpPr/>
            <p:nvPr/>
          </p:nvSpPr>
          <p:spPr>
            <a:xfrm>
              <a:off x="1873" y="342"/>
              <a:ext cx="10" cy="15"/>
            </a:xfrm>
            <a:custGeom>
              <a:avLst/>
              <a:gdLst/>
              <a:ahLst/>
              <a:cxnLst/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8" name="未知"/>
            <p:cNvSpPr/>
            <p:nvPr/>
          </p:nvSpPr>
          <p:spPr>
            <a:xfrm>
              <a:off x="1812" y="308"/>
              <a:ext cx="10" cy="15"/>
            </a:xfrm>
            <a:custGeom>
              <a:avLst/>
              <a:gdLst/>
              <a:ahLst/>
              <a:cxnLst/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9" name="未知"/>
            <p:cNvSpPr/>
            <p:nvPr/>
          </p:nvSpPr>
          <p:spPr>
            <a:xfrm>
              <a:off x="1574" y="91"/>
              <a:ext cx="2060" cy="1644"/>
            </a:xfrm>
            <a:custGeom>
              <a:avLst/>
              <a:gdLst/>
              <a:ahLst/>
              <a:cxnLst/>
              <a:rect l="0" t="0" r="0" b="0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160" name="日期占位符 2159"/>
          <p:cNvSpPr/>
          <p:nvPr>
            <p:ph type="dt" sz="half" idx="2"/>
          </p:nvPr>
        </p:nvSpPr>
        <p:spPr>
          <a:xfrm>
            <a:off x="406400" y="6477000"/>
            <a:ext cx="2844800" cy="1682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>
              <a:latin typeface="Arial" panose="020B0604020202020204" pitchFamily="34" charset="0"/>
            </a:endParaRPr>
          </a:p>
        </p:txBody>
      </p:sp>
      <p:sp>
        <p:nvSpPr>
          <p:cNvPr id="2161" name="灯片编号占位符 2160"/>
          <p:cNvSpPr/>
          <p:nvPr>
            <p:ph type="sldNum" sz="quarter" idx="4"/>
          </p:nvPr>
        </p:nvSpPr>
        <p:spPr>
          <a:xfrm>
            <a:off x="4876800" y="6477000"/>
            <a:ext cx="2844800" cy="1682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2162" name="图片 2161" descr="artplus_nature_naturalcity42_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933" y="3167063"/>
            <a:ext cx="5901267" cy="2989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63" name="图片 2162" descr="artplus_nature_naturalcity42_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233" y="3352800"/>
            <a:ext cx="2205567" cy="877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64" name="图片 2163" descr="artplus_nature_naturalcity42_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5200" y="2895600"/>
            <a:ext cx="1483784" cy="866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65" name="图片 2164" descr="artplus_nature_naturalcity42_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9033" y="4594225"/>
            <a:ext cx="6548967" cy="188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66" name="图片 2165" descr="artplus_nature_naturalcity42_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7851" y="3097213"/>
            <a:ext cx="3962400" cy="57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67" name="图片 2166" descr="artplus_nature_naturalcity42_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4800" y="1993900"/>
            <a:ext cx="2061633" cy="166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68" name="图片 2167" descr="artplus_nature_naturalcity42_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1467" y="2862263"/>
            <a:ext cx="831851" cy="579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69" name="图片 2168" descr="a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79867" y="95250"/>
            <a:ext cx="2404533" cy="207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70" name="图片 2169" descr="b_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05933" y="1968500"/>
            <a:ext cx="1439333" cy="469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7743E-6 L -0.21076 0.0478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0" y="24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C -0.08906 0.01505 -0.38802 0.03033 -0.53472 0.09075 C -0.68142 0.15116 -0.81198 0.322 -0.88055 0.36297 C -0.94913 0.40394 -0.93229 0.34237 -0.94583 0.33704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2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00" y="202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 C -0.07778 0.05393 -0.34948 0.0956 -0.46667 0.09166 C -0.58385 0.08773 -0.63611 -0.0007 -0.70278 0.02314 C -0.76944 0.04699 -0.83247 0.19027 -0.86667 0.23426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2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00" y="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1186775" y="1778438"/>
            <a:ext cx="4873575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1186775" y="2665379"/>
            <a:ext cx="4873575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sz="quarter" idx="3"/>
          </p:nvPr>
        </p:nvSpPr>
        <p:spPr>
          <a:xfrm>
            <a:off x="6256939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/>
          <p:nvPr>
            <p:ph sz="quarter" idx="4"/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8" name="页脚占位符 7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8" Type="http://schemas.openxmlformats.org/officeDocument/2006/relationships/theme" Target="../theme/theme2.xml"/><Relationship Id="rId27" Type="http://schemas.openxmlformats.org/officeDocument/2006/relationships/image" Target="../media/image6.png"/><Relationship Id="rId26" Type="http://schemas.openxmlformats.org/officeDocument/2006/relationships/image" Target="../media/image5.png"/><Relationship Id="rId25" Type="http://schemas.openxmlformats.org/officeDocument/2006/relationships/image" Target="../media/image4.png"/><Relationship Id="rId24" Type="http://schemas.openxmlformats.org/officeDocument/2006/relationships/image" Target="../media/image9.png"/><Relationship Id="rId23" Type="http://schemas.openxmlformats.org/officeDocument/2006/relationships/image" Target="../media/image8.png"/><Relationship Id="rId22" Type="http://schemas.openxmlformats.org/officeDocument/2006/relationships/image" Target="../media/image7.png"/><Relationship Id="rId21" Type="http://schemas.openxmlformats.org/officeDocument/2006/relationships/image" Target="../media/image3.png"/><Relationship Id="rId20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9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1" Type="http://schemas.openxmlformats.org/officeDocument/2006/relationships/theme" Target="../theme/theme3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/>
          <p:nvPr>
            <p:ph type="dt" sz="half" idx="2"/>
            <p:custDataLst>
              <p:tags r:id="rId5"/>
            </p:custDataLst>
          </p:nvPr>
        </p:nvSpPr>
        <p:spPr>
          <a:xfrm>
            <a:off x="67019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3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en-US" altLang="zh-CN" dirty="0"/>
              <a:t>www.cnki.net</a:t>
            </a:r>
            <a:endParaRPr lang="en-US" altLang="zh-CN" dirty="0"/>
          </a:p>
        </p:txBody>
      </p:sp>
      <p:sp>
        <p:nvSpPr>
          <p:cNvPr id="6" name="灯片编号占位符 5"/>
          <p:cNvSpPr/>
          <p:nvPr>
            <p:ph type="sldNum" sz="quarter" idx="4"/>
            <p:custDataLst>
              <p:tags r:id="rId7"/>
            </p:custDataLst>
          </p:nvPr>
        </p:nvSpPr>
        <p:spPr>
          <a:xfrm>
            <a:off x="8822055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知网logo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552653" y="191367"/>
            <a:ext cx="1374775" cy="4565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2">
              <a:lumMod val="7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025" descr="1"/>
          <p:cNvPicPr>
            <a:picLocks noChangeAspect="1"/>
          </p:cNvPicPr>
          <p:nvPr/>
        </p:nvPicPr>
        <p:blipFill>
          <a:blip r:embed="rId20"/>
          <a:srcRect b="38461"/>
          <a:stretch>
            <a:fillRect/>
          </a:stretch>
        </p:blipFill>
        <p:spPr>
          <a:xfrm>
            <a:off x="0" y="6324600"/>
            <a:ext cx="12192000" cy="542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矩形 102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页脚占位符 1027"/>
          <p:cNvSpPr/>
          <p:nvPr>
            <p:ph type="ftr" sz="quarter" idx="3"/>
          </p:nvPr>
        </p:nvSpPr>
        <p:spPr>
          <a:xfrm>
            <a:off x="4165600" y="6537325"/>
            <a:ext cx="3860800" cy="2444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1029" name="图片 1028" descr="artplus_nature_naturalcity42_a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521951" y="5935663"/>
            <a:ext cx="1646767" cy="833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图片 1029" descr="artplus_nature_naturalcity42_b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642600" y="5916613"/>
            <a:ext cx="1104900" cy="15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图片 1030" descr="artplus_nature_naturalcity42_e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81784" y="5608638"/>
            <a:ext cx="573616" cy="463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图片 1031" descr="artplus_nature_naturalcity42_d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03467" y="5849938"/>
            <a:ext cx="230717" cy="161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图片 1032" descr="artplus_nature_naturalcity42_i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292417" y="5969000"/>
            <a:ext cx="615949" cy="24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图片 1033" descr="artplus_nature_naturalcity42_c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417300" y="5943600"/>
            <a:ext cx="412751" cy="241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图片 1034" descr="artplus_nature_naturalcity42_f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568517" y="6334125"/>
            <a:ext cx="1826683" cy="5238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200" b="1" i="1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v"/>
        <a:defRPr sz="32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800" b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•"/>
        <a:defRPr sz="2400" b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–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/>
          <p:nvPr>
            <p:ph type="dt" sz="half" idx="2"/>
            <p:custDataLst>
              <p:tags r:id="rId6"/>
            </p:custDataLst>
          </p:nvPr>
        </p:nvSpPr>
        <p:spPr>
          <a:xfrm>
            <a:off x="67019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3"/>
            <p:custDataLst>
              <p:tags r:id="rId7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en-US" altLang="zh-CN" dirty="0"/>
              <a:t>www.cnki.net</a:t>
            </a:r>
            <a:endParaRPr lang="en-US" altLang="zh-CN" dirty="0"/>
          </a:p>
        </p:txBody>
      </p:sp>
      <p:sp>
        <p:nvSpPr>
          <p:cNvPr id="6" name="灯片编号占位符 5"/>
          <p:cNvSpPr/>
          <p:nvPr>
            <p:ph type="sldNum" sz="quarter" idx="4"/>
            <p:custDataLst>
              <p:tags r:id="rId8"/>
            </p:custDataLst>
          </p:nvPr>
        </p:nvSpPr>
        <p:spPr>
          <a:xfrm>
            <a:off x="8822055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知网logo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552653" y="191367"/>
            <a:ext cx="1374775" cy="4565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2">
              <a:lumMod val="7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tags" Target="../tags/tag38.xml"/><Relationship Id="rId2" Type="http://schemas.openxmlformats.org/officeDocument/2006/relationships/image" Target="../media/image14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tags" Target="../tags/tag39.xml"/><Relationship Id="rId2" Type="http://schemas.openxmlformats.org/officeDocument/2006/relationships/image" Target="../media/image14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4.xml"/><Relationship Id="rId3" Type="http://schemas.openxmlformats.org/officeDocument/2006/relationships/tags" Target="../tags/tag40.xml"/><Relationship Id="rId2" Type="http://schemas.openxmlformats.org/officeDocument/2006/relationships/image" Target="../media/image14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2.xml"/><Relationship Id="rId4" Type="http://schemas.openxmlformats.org/officeDocument/2006/relationships/image" Target="../media/image14.png"/><Relationship Id="rId3" Type="http://schemas.openxmlformats.org/officeDocument/2006/relationships/image" Target="../media/image39.png"/><Relationship Id="rId2" Type="http://schemas.openxmlformats.org/officeDocument/2006/relationships/tags" Target="../tags/tag41.xml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43.xml"/><Relationship Id="rId3" Type="http://schemas.openxmlformats.org/officeDocument/2006/relationships/image" Target="../media/image14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14.png"/><Relationship Id="rId2" Type="http://schemas.openxmlformats.org/officeDocument/2006/relationships/image" Target="../media/image44.png"/><Relationship Id="rId1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tags" Target="../tags/tag45.xml"/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tags" Target="../tags/tag44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14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tags" Target="../tags/tag31.xml"/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46.xml"/><Relationship Id="rId3" Type="http://schemas.openxmlformats.org/officeDocument/2006/relationships/image" Target="../media/image54.png"/><Relationship Id="rId2" Type="http://schemas.openxmlformats.org/officeDocument/2006/relationships/image" Target="../media/image14.png"/><Relationship Id="rId1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24.xml"/><Relationship Id="rId5" Type="http://schemas.openxmlformats.org/officeDocument/2006/relationships/tags" Target="../tags/tag47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14.png"/><Relationship Id="rId1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48.xml"/><Relationship Id="rId3" Type="http://schemas.openxmlformats.org/officeDocument/2006/relationships/image" Target="../media/image57.png"/><Relationship Id="rId2" Type="http://schemas.openxmlformats.org/officeDocument/2006/relationships/image" Target="../media/image14.png"/><Relationship Id="rId1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59.png"/><Relationship Id="rId2" Type="http://schemas.openxmlformats.org/officeDocument/2006/relationships/image" Target="../media/image14.png"/><Relationship Id="rId1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4.png"/><Relationship Id="rId1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14.png"/><Relationship Id="rId1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4.png"/><Relationship Id="rId1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4.png"/><Relationship Id="rId1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32.xml"/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14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67.png"/><Relationship Id="rId2" Type="http://schemas.openxmlformats.org/officeDocument/2006/relationships/image" Target="../media/image14.png"/><Relationship Id="rId1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68.png"/><Relationship Id="rId2" Type="http://schemas.openxmlformats.org/officeDocument/2006/relationships/image" Target="../media/image14.png"/><Relationship Id="rId1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4.png"/><Relationship Id="rId1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4.png"/><Relationship Id="rId1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49.xml"/><Relationship Id="rId3" Type="http://schemas.openxmlformats.org/officeDocument/2006/relationships/image" Target="../media/image72.png"/><Relationship Id="rId2" Type="http://schemas.openxmlformats.org/officeDocument/2006/relationships/image" Target="../media/image14.png"/><Relationship Id="rId1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50.xml"/><Relationship Id="rId3" Type="http://schemas.openxmlformats.org/officeDocument/2006/relationships/image" Target="../media/image72.png"/><Relationship Id="rId2" Type="http://schemas.openxmlformats.org/officeDocument/2006/relationships/image" Target="../media/image14.png"/><Relationship Id="rId1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51.xml"/><Relationship Id="rId3" Type="http://schemas.openxmlformats.org/officeDocument/2006/relationships/image" Target="../media/image14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4.png"/><Relationship Id="rId1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4.png"/><Relationship Id="rId1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4.png"/><Relationship Id="rId1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79.png"/><Relationship Id="rId2" Type="http://schemas.openxmlformats.org/officeDocument/2006/relationships/image" Target="../media/image14.png"/><Relationship Id="rId1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4.png"/><Relationship Id="rId1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82.png"/><Relationship Id="rId2" Type="http://schemas.openxmlformats.org/officeDocument/2006/relationships/image" Target="../media/image14.png"/><Relationship Id="rId1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4.png"/><Relationship Id="rId1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4.png"/><Relationship Id="rId1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85.png"/><Relationship Id="rId2" Type="http://schemas.openxmlformats.org/officeDocument/2006/relationships/image" Target="../media/image14.png"/><Relationship Id="rId1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14.png"/><Relationship Id="rId2" Type="http://schemas.openxmlformats.org/officeDocument/2006/relationships/image" Target="../media/image86.png"/><Relationship Id="rId1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14.png"/><Relationship Id="rId2" Type="http://schemas.openxmlformats.org/officeDocument/2006/relationships/image" Target="../media/image87.png"/><Relationship Id="rId1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88.png"/><Relationship Id="rId2" Type="http://schemas.openxmlformats.org/officeDocument/2006/relationships/image" Target="../media/image14.png"/><Relationship Id="rId1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tags" Target="../tags/tag33.xml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90.png"/><Relationship Id="rId2" Type="http://schemas.openxmlformats.org/officeDocument/2006/relationships/image" Target="../media/image14.png"/><Relationship Id="rId1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2.xml"/><Relationship Id="rId6" Type="http://schemas.openxmlformats.org/officeDocument/2006/relationships/slideLayout" Target="../slideLayouts/slideLayout25.xml"/><Relationship Id="rId5" Type="http://schemas.openxmlformats.org/officeDocument/2006/relationships/tags" Target="../tags/tag54.xml"/><Relationship Id="rId4" Type="http://schemas.openxmlformats.org/officeDocument/2006/relationships/image" Target="../media/image13.png"/><Relationship Id="rId3" Type="http://schemas.openxmlformats.org/officeDocument/2006/relationships/tags" Target="../tags/tag53.xml"/><Relationship Id="rId2" Type="http://schemas.openxmlformats.org/officeDocument/2006/relationships/image" Target="../media/image91.png"/><Relationship Id="rId1" Type="http://schemas.openxmlformats.org/officeDocument/2006/relationships/tags" Target="../tags/tag5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tags" Target="../tags/tag3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tags" Target="../tags/tag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7" Type="http://schemas.openxmlformats.org/officeDocument/2006/relationships/tags" Target="../tags/tag37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577215" y="1170940"/>
            <a:ext cx="11036935" cy="1538605"/>
          </a:xfrm>
          <a:prstGeom prst="rect">
            <a:avLst/>
          </a:prstGeom>
        </p:spPr>
        <p:txBody>
          <a:bodyPr vert="horz" lIns="90000" tIns="46800" rIns="90000" bIns="46800" rtlCol="0" anchor="b"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800" b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仿宋" panose="02010609060101010101" charset="-122"/>
                <a:sym typeface="+mn-ea"/>
              </a:rPr>
              <a:t>中国知网精准助力学术科研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仿宋" panose="0201060906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421620" y="4977765"/>
            <a:ext cx="1600200" cy="1600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425" y="788035"/>
            <a:ext cx="11711940" cy="5875020"/>
          </a:xfrm>
          <a:prstGeom prst="rect">
            <a:avLst/>
          </a:prstGeom>
        </p:spPr>
      </p:pic>
      <p:sp>
        <p:nvSpPr>
          <p:cNvPr id="6" name="文本框 23"/>
          <p:cNvSpPr txBox="1"/>
          <p:nvPr/>
        </p:nvSpPr>
        <p:spPr bwMode="auto">
          <a:xfrm>
            <a:off x="2045335" y="2624455"/>
            <a:ext cx="340360" cy="292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7" name="标题 6"/>
          <p:cNvSpPr/>
          <p:nvPr>
            <p:ph type="title"/>
          </p:nvPr>
        </p:nvSpPr>
        <p:spPr>
          <a:xfrm>
            <a:off x="849453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/>
              <a:t>文</a:t>
            </a:r>
            <a:r>
              <a:rPr dirty="0"/>
              <a:t>献整体分析</a:t>
            </a:r>
            <a:endParaRPr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845" y="772795"/>
            <a:ext cx="11247755" cy="6015355"/>
          </a:xfrm>
          <a:prstGeom prst="rect">
            <a:avLst/>
          </a:prstGeom>
        </p:spPr>
      </p:pic>
      <p:sp>
        <p:nvSpPr>
          <p:cNvPr id="7" name="文本框 23"/>
          <p:cNvSpPr txBox="1"/>
          <p:nvPr/>
        </p:nvSpPr>
        <p:spPr bwMode="auto">
          <a:xfrm>
            <a:off x="760095" y="2853055"/>
            <a:ext cx="1227455" cy="32575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3" name="矩形 2"/>
          <p:cNvSpPr/>
          <p:nvPr/>
        </p:nvSpPr>
        <p:spPr>
          <a:xfrm>
            <a:off x="7374890" y="1203960"/>
            <a:ext cx="3277870" cy="7175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单个主题词的</a:t>
            </a:r>
            <a:r>
              <a:rPr lang="zh-CN" altLang="en-US" b="1"/>
              <a:t>文献分布情况</a:t>
            </a:r>
            <a:endParaRPr lang="zh-CN" altLang="en-US" b="1"/>
          </a:p>
        </p:txBody>
      </p:sp>
      <p:sp>
        <p:nvSpPr>
          <p:cNvPr id="6" name="标题 5"/>
          <p:cNvSpPr/>
          <p:nvPr>
            <p:ph type="title"/>
          </p:nvPr>
        </p:nvSpPr>
        <p:spPr>
          <a:xfrm>
            <a:off x="849453" y="200022"/>
            <a:ext cx="10010644" cy="441960"/>
          </a:xfrm>
        </p:spPr>
        <p:txBody>
          <a:bodyPr>
            <a:normAutofit fontScale="90000"/>
          </a:bodyPr>
          <a:p>
            <a:r>
              <a:rPr dirty="0"/>
              <a:t>文</a:t>
            </a:r>
            <a:r>
              <a:rPr dirty="0"/>
              <a:t>献整体分析</a:t>
            </a:r>
            <a:endParaRPr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3" grpId="0" bldLvl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4840" y="821690"/>
            <a:ext cx="10713720" cy="5900420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375015" y="4528820"/>
            <a:ext cx="1128395" cy="110998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9183370" y="3524250"/>
            <a:ext cx="2178685" cy="61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0000"/>
                </a:solidFill>
              </a:rPr>
              <a:t>寻找研究空白点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47610" y="1214755"/>
            <a:ext cx="3277870" cy="7175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两个主题词的共现</a:t>
            </a:r>
            <a:r>
              <a:rPr lang="zh-CN" altLang="en-US" b="1"/>
              <a:t>次数</a:t>
            </a:r>
            <a:endParaRPr lang="zh-CN" altLang="en-US" b="1"/>
          </a:p>
        </p:txBody>
      </p:sp>
      <p:sp>
        <p:nvSpPr>
          <p:cNvPr id="7" name="标题 6"/>
          <p:cNvSpPr/>
          <p:nvPr>
            <p:ph type="title"/>
          </p:nvPr>
        </p:nvSpPr>
        <p:spPr>
          <a:xfrm>
            <a:off x="849453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/>
              <a:t>文</a:t>
            </a:r>
            <a:r>
              <a:rPr dirty="0"/>
              <a:t>献整体分析</a:t>
            </a:r>
            <a:endParaRPr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3" grpId="0" bldLvl="0" animBg="1"/>
      <p:bldP spid="13" grpId="1" animBg="1"/>
      <p:bldP spid="3" grpId="0" bldLvl="0" animBg="1"/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1310" y="871855"/>
            <a:ext cx="11839575" cy="5771515"/>
          </a:xfrm>
          <a:prstGeom prst="rect">
            <a:avLst/>
          </a:prstGeom>
        </p:spPr>
      </p:pic>
      <p:sp>
        <p:nvSpPr>
          <p:cNvPr id="6" name="文本框 23"/>
          <p:cNvSpPr txBox="1"/>
          <p:nvPr/>
        </p:nvSpPr>
        <p:spPr bwMode="auto">
          <a:xfrm>
            <a:off x="568325" y="2513965"/>
            <a:ext cx="2072005" cy="321627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3" name="矩形 2"/>
          <p:cNvSpPr/>
          <p:nvPr/>
        </p:nvSpPr>
        <p:spPr>
          <a:xfrm>
            <a:off x="2166620" y="3137535"/>
            <a:ext cx="3267075" cy="12401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H</a:t>
            </a:r>
            <a:r>
              <a:rPr lang="zh-CN" altLang="en-US" b="1"/>
              <a:t>指数，是指一个作者发表的所有学术论文中，有</a:t>
            </a:r>
            <a:r>
              <a:rPr lang="en-US" altLang="zh-CN" b="1"/>
              <a:t>N</a:t>
            </a:r>
            <a:r>
              <a:rPr lang="zh-CN" altLang="en-US" b="1"/>
              <a:t>篇文献，分别被引用了至少</a:t>
            </a:r>
            <a:r>
              <a:rPr lang="en-US" altLang="zh-CN" b="1"/>
              <a:t>N</a:t>
            </a:r>
            <a:r>
              <a:rPr lang="zh-CN" altLang="en-US" b="1"/>
              <a:t>次</a:t>
            </a:r>
            <a:endParaRPr lang="zh-CN" altLang="en-US" b="1"/>
          </a:p>
        </p:txBody>
      </p:sp>
      <p:sp>
        <p:nvSpPr>
          <p:cNvPr id="7" name="标题 6"/>
          <p:cNvSpPr/>
          <p:nvPr>
            <p:ph type="title"/>
          </p:nvPr>
        </p:nvSpPr>
        <p:spPr>
          <a:xfrm>
            <a:off x="849453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/>
              <a:t>文</a:t>
            </a:r>
            <a:r>
              <a:rPr dirty="0"/>
              <a:t>献整体分析</a:t>
            </a:r>
            <a:endParaRPr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21373" y="646381"/>
            <a:ext cx="10894979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作者发文检索通过输入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作者姓名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及其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单位信息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，检索某作者发表的文献。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970" y="1157605"/>
            <a:ext cx="11910060" cy="5791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r="15965"/>
          <a:stretch>
            <a:fillRect/>
          </a:stretch>
        </p:blipFill>
        <p:spPr>
          <a:xfrm>
            <a:off x="0" y="1142365"/>
            <a:ext cx="12113260" cy="5664835"/>
          </a:xfrm>
          <a:prstGeom prst="rect">
            <a:avLst/>
          </a:prstGeom>
        </p:spPr>
      </p:pic>
      <p:sp>
        <p:nvSpPr>
          <p:cNvPr id="5" name="标题 4"/>
          <p:cNvSpPr/>
          <p:nvPr>
            <p:ph type="title"/>
          </p:nvPr>
        </p:nvSpPr>
        <p:spPr>
          <a:xfrm>
            <a:off x="849453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/>
              <a:t>作者发文</a:t>
            </a:r>
            <a:r>
              <a:rPr dirty="0"/>
              <a:t>检索</a:t>
            </a:r>
            <a:endParaRPr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0" y="1849755"/>
            <a:ext cx="11537950" cy="38055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21373" y="641936"/>
            <a:ext cx="10894979" cy="50673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作者发文检索通过输入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作者姓名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及其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单位信息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，检索某作者发表的文献。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3"/>
          <p:cNvSpPr txBox="1"/>
          <p:nvPr/>
        </p:nvSpPr>
        <p:spPr bwMode="auto">
          <a:xfrm>
            <a:off x="1624330" y="2767330"/>
            <a:ext cx="3896360" cy="93345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10" y="1062355"/>
            <a:ext cx="11612880" cy="5680710"/>
          </a:xfrm>
          <a:prstGeom prst="rect">
            <a:avLst/>
          </a:prstGeom>
        </p:spPr>
      </p:pic>
      <p:sp>
        <p:nvSpPr>
          <p:cNvPr id="11" name="文本框 23"/>
          <p:cNvSpPr txBox="1"/>
          <p:nvPr/>
        </p:nvSpPr>
        <p:spPr bwMode="auto">
          <a:xfrm>
            <a:off x="589915" y="2144395"/>
            <a:ext cx="2201545" cy="471360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13" name="标题 12"/>
          <p:cNvSpPr/>
          <p:nvPr>
            <p:ph type="title"/>
          </p:nvPr>
        </p:nvSpPr>
        <p:spPr>
          <a:xfrm>
            <a:off x="849453" y="200022"/>
            <a:ext cx="10010644" cy="441960"/>
          </a:xfrm>
        </p:spPr>
        <p:txBody>
          <a:bodyPr>
            <a:normAutofit fontScale="90000"/>
          </a:bodyPr>
          <a:p>
            <a:r>
              <a:rPr dirty="0"/>
              <a:t>作者发文</a:t>
            </a:r>
            <a:r>
              <a:rPr dirty="0"/>
              <a:t>检索</a:t>
            </a:r>
            <a:endParaRPr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 idx="4294967295"/>
          </p:nvPr>
        </p:nvSpPr>
        <p:spPr>
          <a:xfrm>
            <a:off x="0" y="2987675"/>
            <a:ext cx="12192000" cy="4413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sym typeface="+mn-ea"/>
              </a:rPr>
              <a:t>如何找</a:t>
            </a:r>
            <a:r>
              <a:rPr lang="zh-CN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sym typeface="+mn-ea"/>
              </a:rPr>
              <a:t>研究点</a:t>
            </a:r>
            <a:endParaRPr lang="zh-CN" altLang="en-US" sz="2800" dirty="0">
              <a:solidFill>
                <a:schemeClr val="accent1">
                  <a:lumMod val="60000"/>
                  <a:lumOff val="40000"/>
                </a:schemeClr>
              </a:solidFill>
              <a:sym typeface="+mn-ea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305" y="782955"/>
            <a:ext cx="4932680" cy="2461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320" y="3348990"/>
            <a:ext cx="4563745" cy="2567305"/>
          </a:xfrm>
          <a:prstGeom prst="rect">
            <a:avLst/>
          </a:prstGeom>
        </p:spPr>
      </p:pic>
      <p:sp>
        <p:nvSpPr>
          <p:cNvPr id="12" name="丁字箭头 11"/>
          <p:cNvSpPr/>
          <p:nvPr/>
        </p:nvSpPr>
        <p:spPr>
          <a:xfrm rot="19320000">
            <a:off x="5411470" y="2813685"/>
            <a:ext cx="1368425" cy="1230630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5319395" y="1587500"/>
            <a:ext cx="16941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学科交叉点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68115" y="4198620"/>
            <a:ext cx="186499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政策导向点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259320" y="2704465"/>
            <a:ext cx="24815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热点中的忽视点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3510915"/>
            <a:ext cx="3284855" cy="3110230"/>
          </a:xfrm>
          <a:prstGeom prst="rect">
            <a:avLst/>
          </a:prstGeom>
        </p:spPr>
      </p:pic>
      <p:sp>
        <p:nvSpPr>
          <p:cNvPr id="3" name="标题 2"/>
          <p:cNvSpPr/>
          <p:nvPr>
            <p:ph type="title"/>
          </p:nvPr>
        </p:nvSpPr>
        <p:spPr>
          <a:xfrm>
            <a:off x="871043" y="200022"/>
            <a:ext cx="10010644" cy="441960"/>
          </a:xfrm>
        </p:spPr>
        <p:txBody>
          <a:bodyPr>
            <a:normAutofit fontScale="90000"/>
          </a:bodyPr>
          <a:p>
            <a:r>
              <a:rPr>
                <a:solidFill>
                  <a:srgbClr val="0070C0"/>
                </a:solidFill>
                <a:sym typeface="+mn-ea"/>
              </a:rPr>
              <a:t>查找研究点的三种方式</a:t>
            </a:r>
            <a:endParaRPr>
              <a:solidFill>
                <a:srgbClr val="0070C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r="43951" b="22259"/>
          <a:stretch>
            <a:fillRect/>
          </a:stretch>
        </p:blipFill>
        <p:spPr>
          <a:xfrm>
            <a:off x="0" y="1007110"/>
            <a:ext cx="5932805" cy="559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14130" r="45743" b="40797"/>
          <a:stretch>
            <a:fillRect/>
          </a:stretch>
        </p:blipFill>
        <p:spPr>
          <a:xfrm>
            <a:off x="6038215" y="1007110"/>
            <a:ext cx="6002020" cy="33572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85420" y="2803525"/>
            <a:ext cx="1267460" cy="2546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241415" y="2101215"/>
            <a:ext cx="1267460" cy="216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241415" y="2767330"/>
            <a:ext cx="1267460" cy="216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241415" y="3935095"/>
            <a:ext cx="1267460" cy="216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下弧形箭头 12"/>
          <p:cNvSpPr/>
          <p:nvPr/>
        </p:nvSpPr>
        <p:spPr>
          <a:xfrm rot="19200000">
            <a:off x="6527800" y="4909820"/>
            <a:ext cx="1682750" cy="77851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989570" y="5492750"/>
            <a:ext cx="393763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计算机学科和汽车工业学科的交叉点：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无人驾驶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241415" y="1599565"/>
            <a:ext cx="1267460" cy="216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标题 10"/>
          <p:cNvSpPr/>
          <p:nvPr>
            <p:ph type="title"/>
          </p:nvPr>
        </p:nvSpPr>
        <p:spPr>
          <a:xfrm>
            <a:off x="871043" y="200022"/>
            <a:ext cx="10010644" cy="441960"/>
          </a:xfrm>
        </p:spPr>
        <p:txBody>
          <a:bodyPr>
            <a:normAutofit fontScale="90000"/>
          </a:bodyPr>
          <a:p>
            <a:r>
              <a:rPr>
                <a:solidFill>
                  <a:srgbClr val="0070C0"/>
                </a:solidFill>
                <a:sym typeface="+mn-ea"/>
              </a:rPr>
              <a:t>查找研究点的三种方式</a:t>
            </a:r>
            <a:r>
              <a:rPr lang="en-US" altLang="zh-CN">
                <a:solidFill>
                  <a:srgbClr val="0070C0"/>
                </a:solidFill>
                <a:sym typeface="+mn-ea"/>
              </a:rPr>
              <a:t>-</a:t>
            </a:r>
            <a:r>
              <a:rPr>
                <a:solidFill>
                  <a:srgbClr val="0070C0"/>
                </a:solidFill>
                <a:sym typeface="+mn-ea"/>
              </a:rPr>
              <a:t>学科交叉点</a:t>
            </a:r>
            <a:endParaRPr>
              <a:solidFill>
                <a:srgbClr val="0070C0"/>
              </a:solidFill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rcRect r="40821" b="11788"/>
          <a:stretch>
            <a:fillRect/>
          </a:stretch>
        </p:blipFill>
        <p:spPr>
          <a:xfrm>
            <a:off x="0" y="1007110"/>
            <a:ext cx="5952490" cy="57353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85420" y="5492750"/>
            <a:ext cx="1555750" cy="317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 t="17103" r="46061" b="27418"/>
          <a:stretch>
            <a:fillRect/>
          </a:stretch>
        </p:blipFill>
        <p:spPr>
          <a:xfrm>
            <a:off x="6241415" y="1007110"/>
            <a:ext cx="5798820" cy="339471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301740" y="2925445"/>
            <a:ext cx="1267460" cy="216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301740" y="3619500"/>
            <a:ext cx="1267460" cy="216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301740" y="3141345"/>
            <a:ext cx="1267460" cy="216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下弧形箭头 12"/>
          <p:cNvSpPr/>
          <p:nvPr/>
        </p:nvSpPr>
        <p:spPr>
          <a:xfrm rot="19200000">
            <a:off x="6527800" y="4909820"/>
            <a:ext cx="1682750" cy="77851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905115" y="5492750"/>
            <a:ext cx="440245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人工智能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国家自然科学基金政策导向点：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算法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标题 15"/>
          <p:cNvSpPr/>
          <p:nvPr>
            <p:ph type="title"/>
          </p:nvPr>
        </p:nvSpPr>
        <p:spPr>
          <a:xfrm>
            <a:off x="871043" y="200022"/>
            <a:ext cx="10010644" cy="441960"/>
          </a:xfrm>
        </p:spPr>
        <p:txBody>
          <a:bodyPr>
            <a:normAutofit fontScale="90000"/>
          </a:bodyPr>
          <a:p>
            <a:r>
              <a:rPr>
                <a:solidFill>
                  <a:srgbClr val="0070C0"/>
                </a:solidFill>
                <a:sym typeface="+mn-ea"/>
              </a:rPr>
              <a:t>查找研究点的三种方式</a:t>
            </a:r>
            <a:r>
              <a:rPr lang="en-US" altLang="zh-CN">
                <a:solidFill>
                  <a:srgbClr val="0070C0"/>
                </a:solidFill>
                <a:sym typeface="+mn-ea"/>
              </a:rPr>
              <a:t>-</a:t>
            </a:r>
            <a:r>
              <a:rPr>
                <a:solidFill>
                  <a:srgbClr val="0070C0"/>
                </a:solidFill>
                <a:sym typeface="+mn-ea"/>
              </a:rPr>
              <a:t>政策导向点</a:t>
            </a:r>
            <a:endParaRPr>
              <a:solidFill>
                <a:srgbClr val="0070C0"/>
              </a:solidFill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科研的步骤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3" name="AutoShape 4"/>
          <p:cNvSpPr/>
          <p:nvPr/>
        </p:nvSpPr>
        <p:spPr>
          <a:xfrm>
            <a:off x="605608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EC6D6E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提出问题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AutoShape 4"/>
          <p:cNvSpPr/>
          <p:nvPr/>
        </p:nvSpPr>
        <p:spPr>
          <a:xfrm>
            <a:off x="3545931" y="1108820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9ED7ED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查找资料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AutoShape 4"/>
          <p:cNvSpPr/>
          <p:nvPr/>
        </p:nvSpPr>
        <p:spPr>
          <a:xfrm>
            <a:off x="6272575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EC6D6E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研究分析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AutoShape 4"/>
          <p:cNvSpPr/>
          <p:nvPr/>
        </p:nvSpPr>
        <p:spPr>
          <a:xfrm>
            <a:off x="8999220" y="1108818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9ED7ED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写作投稿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5"/>
          <p:cNvCxnSpPr/>
          <p:nvPr/>
        </p:nvCxnSpPr>
        <p:spPr>
          <a:xfrm>
            <a:off x="300758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145"/>
          <p:cNvCxnSpPr/>
          <p:nvPr/>
        </p:nvCxnSpPr>
        <p:spPr>
          <a:xfrm>
            <a:off x="582199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直接连接符 145"/>
          <p:cNvCxnSpPr/>
          <p:nvPr/>
        </p:nvCxnSpPr>
        <p:spPr>
          <a:xfrm>
            <a:off x="8548416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椭圆 174"/>
          <p:cNvSpPr/>
          <p:nvPr/>
        </p:nvSpPr>
        <p:spPr>
          <a:xfrm>
            <a:off x="9359265" y="3054350"/>
            <a:ext cx="1417955" cy="1417955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8DD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创作选刊</a:t>
            </a:r>
            <a:endParaRPr lang="zh-CN" altLang="en-US" sz="1400" b="1" baseline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椭圆 174"/>
          <p:cNvSpPr/>
          <p:nvPr/>
        </p:nvSpPr>
        <p:spPr>
          <a:xfrm>
            <a:off x="3906157" y="305684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8DD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文献精检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椭圆 174"/>
          <p:cNvSpPr/>
          <p:nvPr/>
        </p:nvSpPr>
        <p:spPr>
          <a:xfrm>
            <a:off x="6632847" y="305430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EC6D6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阅读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上弧形箭头 1"/>
          <p:cNvSpPr/>
          <p:nvPr/>
        </p:nvSpPr>
        <p:spPr>
          <a:xfrm rot="19860000" flipH="1">
            <a:off x="1348586" y="1868447"/>
            <a:ext cx="669600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上弧形箭头 1"/>
          <p:cNvSpPr/>
          <p:nvPr/>
        </p:nvSpPr>
        <p:spPr>
          <a:xfrm rot="19860000" flipH="1">
            <a:off x="571900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上弧形箭头 1"/>
          <p:cNvSpPr/>
          <p:nvPr/>
        </p:nvSpPr>
        <p:spPr>
          <a:xfrm rot="19860000" flipH="1">
            <a:off x="968648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71110" y="5112385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积累素材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232265" y="5116830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产出成果</a:t>
            </a:r>
            <a:endParaRPr lang="zh-CN" altLang="en-US"/>
          </a:p>
        </p:txBody>
      </p:sp>
      <p:sp>
        <p:nvSpPr>
          <p:cNvPr id="27" name="加号 26"/>
          <p:cNvSpPr/>
          <p:nvPr/>
        </p:nvSpPr>
        <p:spPr>
          <a:xfrm>
            <a:off x="5777865" y="3618230"/>
            <a:ext cx="495300" cy="489585"/>
          </a:xfrm>
          <a:prstGeom prst="mathPlus">
            <a:avLst/>
          </a:prstGeom>
          <a:solidFill>
            <a:srgbClr val="00B0F0"/>
          </a:solidFill>
          <a:ln>
            <a:solidFill>
              <a:srgbClr val="3D7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32740" y="1746885"/>
            <a:ext cx="11859260" cy="4671060"/>
          </a:xfrm>
          <a:prstGeom prst="rect">
            <a:avLst/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487680" y="2770505"/>
            <a:ext cx="2455545" cy="32810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31520" y="5116195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研究现状</a:t>
            </a:r>
            <a:endParaRPr lang="zh-CN" altLang="en-US"/>
          </a:p>
        </p:txBody>
      </p:sp>
      <p:sp>
        <p:nvSpPr>
          <p:cNvPr id="6" name="椭圆 174"/>
          <p:cNvSpPr/>
          <p:nvPr/>
        </p:nvSpPr>
        <p:spPr>
          <a:xfrm>
            <a:off x="965472" y="3043514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EC6D6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lstStyle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文献泛检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4" grpId="0" bldLvl="0" animBg="1"/>
      <p:bldP spid="6" grpId="1" animBg="1"/>
      <p:bldP spid="24" grpId="1" animBg="1"/>
      <p:bldP spid="2" grpId="0" bldLvl="0" animBg="1"/>
      <p:bldP spid="17" grpId="0" bldLvl="0" animBg="1"/>
      <p:bldP spid="2" grpId="1" animBg="1"/>
      <p:bldP spid="17" grpId="1" animBg="1"/>
      <p:bldP spid="12" grpId="0" bldLvl="0" animBg="1"/>
      <p:bldP spid="12" grpId="1" animBg="1"/>
      <p:bldP spid="32" grpId="0" bldLvl="0" animBg="1"/>
      <p:bldP spid="32" grpId="1" animBg="1"/>
      <p:bldP spid="33" grpId="0" bldLvl="0" animBg="1"/>
      <p:bldP spid="33" grpId="1" animBg="1"/>
      <p:bldP spid="9" grpId="0" bldLvl="0" animBg="1"/>
      <p:bldP spid="11" grpId="0" bldLvl="0" animBg="1"/>
      <p:bldP spid="3" grpId="0" bldLvl="0" animBg="1"/>
      <p:bldP spid="27" grpId="0" bldLvl="0" animBg="1"/>
      <p:bldP spid="8" grpId="0" bldLvl="0" animBg="1"/>
      <p:bldP spid="8" grpId="1" animBg="1"/>
      <p:bldP spid="29" grpId="0" bldLvl="0" animBg="1"/>
      <p:bldP spid="2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041775" y="1930400"/>
            <a:ext cx="2548890" cy="1921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5271770" y="1967865"/>
            <a:ext cx="2548890" cy="19215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高下载前</a:t>
            </a:r>
            <a:r>
              <a:rPr lang="en-US" altLang="zh-CN"/>
              <a:t>100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4356735" y="2430145"/>
            <a:ext cx="7899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高被引前</a:t>
            </a:r>
            <a:r>
              <a:rPr lang="en-US" altLang="zh-CN">
                <a:solidFill>
                  <a:schemeClr val="bg1"/>
                </a:solidFill>
              </a:rPr>
              <a:t>100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1310" y="109791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（1）分析对象：近五年高被引但下载量相对较少的文献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973070" y="4651952"/>
            <a:ext cx="5838190" cy="1762380"/>
            <a:chOff x="9649" y="4272"/>
            <a:chExt cx="9194" cy="3187"/>
          </a:xfrm>
        </p:grpSpPr>
        <p:sp>
          <p:nvSpPr>
            <p:cNvPr id="16" name="对角圆角矩形 15"/>
            <p:cNvSpPr/>
            <p:nvPr/>
          </p:nvSpPr>
          <p:spPr>
            <a:xfrm>
              <a:off x="9649" y="4272"/>
              <a:ext cx="9194" cy="3187"/>
            </a:xfrm>
            <a:prstGeom prst="round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2813" y="4272"/>
              <a:ext cx="2866" cy="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</a:rPr>
                <a:t>***</a:t>
              </a:r>
              <a:r>
                <a:rPr lang="zh-CN" altLang="en-US">
                  <a:solidFill>
                    <a:schemeClr val="bg1"/>
                  </a:solidFill>
                </a:rPr>
                <a:t>操作步骤</a:t>
              </a:r>
              <a:r>
                <a:rPr lang="en-US" altLang="zh-CN">
                  <a:solidFill>
                    <a:schemeClr val="bg1"/>
                  </a:solidFill>
                </a:rPr>
                <a:t>***</a:t>
              </a:r>
              <a:endParaRPr lang="en-US" altLang="zh-CN">
                <a:solidFill>
                  <a:schemeClr val="bg1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9929" y="5289"/>
              <a:ext cx="8622" cy="2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</a:rPr>
                <a:t>第一步：用“</a:t>
              </a:r>
              <a:r>
                <a:rPr lang="zh-CN" altLang="en-US">
                  <a:solidFill>
                    <a:schemeClr val="bg1"/>
                  </a:solidFill>
                </a:rPr>
                <a:t>人工智能</a:t>
              </a:r>
              <a:r>
                <a:rPr lang="en-US" altLang="zh-CN">
                  <a:solidFill>
                    <a:schemeClr val="bg1"/>
                  </a:solidFill>
                </a:rPr>
                <a:t>”</a:t>
              </a:r>
              <a:r>
                <a:rPr lang="zh-CN" altLang="en-US">
                  <a:solidFill>
                    <a:schemeClr val="bg1"/>
                  </a:solidFill>
                </a:rPr>
                <a:t>主题</a:t>
              </a:r>
              <a:r>
                <a:rPr lang="en-US" altLang="zh-CN">
                  <a:solidFill>
                    <a:schemeClr val="bg1"/>
                  </a:solidFill>
                </a:rPr>
                <a:t>检索2018-2022</a:t>
              </a:r>
              <a:r>
                <a:rPr lang="zh-CN" altLang="en-US">
                  <a:solidFill>
                    <a:schemeClr val="bg1"/>
                  </a:solidFill>
                </a:rPr>
                <a:t>年文献</a:t>
              </a:r>
              <a:r>
                <a:rPr lang="en-US" altLang="zh-CN">
                  <a:solidFill>
                    <a:schemeClr val="bg1"/>
                  </a:solidFill>
                </a:rPr>
                <a:t>；</a:t>
              </a:r>
              <a:endParaRPr lang="en-US" altLang="zh-CN">
                <a:solidFill>
                  <a:schemeClr val="bg1"/>
                </a:solidFill>
              </a:endParaRPr>
            </a:p>
            <a:p>
              <a:r>
                <a:rPr lang="en-US" altLang="zh-CN">
                  <a:solidFill>
                    <a:schemeClr val="bg1"/>
                  </a:solidFill>
                </a:rPr>
                <a:t>第二步：按被引次数</a:t>
              </a:r>
              <a:r>
                <a:rPr lang="zh-CN" altLang="en-US">
                  <a:solidFill>
                    <a:schemeClr val="bg1"/>
                  </a:solidFill>
                </a:rPr>
                <a:t>降</a:t>
              </a:r>
              <a:r>
                <a:rPr lang="en-US" altLang="zh-CN">
                  <a:solidFill>
                    <a:schemeClr val="bg1"/>
                  </a:solidFill>
                </a:rPr>
                <a:t>序，点选前100篇；</a:t>
              </a:r>
              <a:endParaRPr lang="en-US" altLang="zh-CN">
                <a:solidFill>
                  <a:schemeClr val="bg1"/>
                </a:solidFill>
              </a:endParaRPr>
            </a:p>
            <a:p>
              <a:r>
                <a:rPr lang="en-US" altLang="zh-CN">
                  <a:solidFill>
                    <a:schemeClr val="bg1"/>
                  </a:solidFill>
                </a:rPr>
                <a:t>第三步：再按下载量</a:t>
              </a:r>
              <a:r>
                <a:rPr lang="zh-CN" altLang="en-US">
                  <a:solidFill>
                    <a:schemeClr val="bg1"/>
                  </a:solidFill>
                </a:rPr>
                <a:t>降</a:t>
              </a:r>
              <a:r>
                <a:rPr lang="en-US" altLang="zh-CN">
                  <a:solidFill>
                    <a:schemeClr val="bg1"/>
                  </a:solidFill>
                </a:rPr>
                <a:t>序，将前100的选中文献去掉；</a:t>
              </a:r>
              <a:endParaRPr lang="en-US" altLang="zh-CN">
                <a:solidFill>
                  <a:schemeClr val="bg1"/>
                </a:solidFill>
              </a:endParaRPr>
            </a:p>
            <a:p>
              <a:r>
                <a:rPr lang="en-US" altLang="zh-CN">
                  <a:solidFill>
                    <a:schemeClr val="bg1"/>
                  </a:solidFill>
                </a:rPr>
                <a:t>第四步：点击“已选文献可视化分析”</a:t>
              </a:r>
              <a:r>
                <a:rPr lang="zh-CN" altLang="en-US">
                  <a:solidFill>
                    <a:schemeClr val="bg1"/>
                  </a:solidFill>
                </a:rPr>
                <a:t>。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321310" y="4044950"/>
            <a:ext cx="100101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）推理逻辑：较少被关注的重要文献中，共现次数较多的关键词可能是被忽视的研究方向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标题 10"/>
          <p:cNvSpPr/>
          <p:nvPr>
            <p:ph type="title"/>
          </p:nvPr>
        </p:nvSpPr>
        <p:spPr>
          <a:xfrm>
            <a:off x="871043" y="200022"/>
            <a:ext cx="10010644" cy="441960"/>
          </a:xfrm>
        </p:spPr>
        <p:txBody>
          <a:bodyPr>
            <a:normAutofit fontScale="90000"/>
          </a:bodyPr>
          <a:p>
            <a:r>
              <a:rPr>
                <a:solidFill>
                  <a:srgbClr val="0070C0"/>
                </a:solidFill>
                <a:sym typeface="+mn-ea"/>
              </a:rPr>
              <a:t>查找研究点的三种方式</a:t>
            </a:r>
            <a:r>
              <a:rPr lang="en-US" altLang="zh-CN">
                <a:solidFill>
                  <a:srgbClr val="0070C0"/>
                </a:solidFill>
                <a:sym typeface="+mn-ea"/>
              </a:rPr>
              <a:t>-</a:t>
            </a:r>
            <a:r>
              <a:rPr>
                <a:solidFill>
                  <a:srgbClr val="0070C0"/>
                </a:solidFill>
                <a:sym typeface="+mn-ea"/>
              </a:rPr>
              <a:t>热点中的忽视</a:t>
            </a:r>
            <a:r>
              <a:rPr>
                <a:solidFill>
                  <a:srgbClr val="0070C0"/>
                </a:solidFill>
                <a:sym typeface="+mn-ea"/>
              </a:rPr>
              <a:t>点</a:t>
            </a:r>
            <a:endParaRPr>
              <a:solidFill>
                <a:srgbClr val="0070C0"/>
              </a:solidFill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21310" y="780415"/>
            <a:ext cx="11678285" cy="679513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8660130" y="1797685"/>
            <a:ext cx="432000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5966460" y="1290320"/>
            <a:ext cx="4365625" cy="368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n"/>
              <a:defRPr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被引：</a:t>
            </a:r>
            <a:r>
              <a:rPr lang="zh-CN" altLang="en-US" b="0" dirty="0"/>
              <a:t>可以筛选出具有高价值的文献。</a:t>
            </a:r>
            <a:endParaRPr lang="zh-CN" altLang="en-US" b="0" dirty="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321310" y="780415"/>
            <a:ext cx="11686540" cy="621474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95930" y="1797685"/>
            <a:ext cx="1360805" cy="3797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标题 6"/>
          <p:cNvSpPr/>
          <p:nvPr>
            <p:ph type="title"/>
          </p:nvPr>
        </p:nvSpPr>
        <p:spPr>
          <a:xfrm>
            <a:off x="871043" y="200022"/>
            <a:ext cx="10010644" cy="441960"/>
          </a:xfrm>
        </p:spPr>
        <p:txBody>
          <a:bodyPr>
            <a:normAutofit fontScale="90000"/>
          </a:bodyPr>
          <a:p>
            <a:r>
              <a:rPr>
                <a:solidFill>
                  <a:srgbClr val="0070C0"/>
                </a:solidFill>
                <a:sym typeface="+mn-ea"/>
              </a:rPr>
              <a:t>查找研究点的三种方式</a:t>
            </a:r>
            <a:r>
              <a:rPr lang="en-US" altLang="zh-CN">
                <a:solidFill>
                  <a:srgbClr val="0070C0"/>
                </a:solidFill>
                <a:sym typeface="+mn-ea"/>
              </a:rPr>
              <a:t>-</a:t>
            </a:r>
            <a:r>
              <a:rPr>
                <a:solidFill>
                  <a:srgbClr val="0070C0"/>
                </a:solidFill>
                <a:sym typeface="+mn-ea"/>
              </a:rPr>
              <a:t>热点中的忽视</a:t>
            </a:r>
            <a:r>
              <a:rPr>
                <a:solidFill>
                  <a:srgbClr val="0070C0"/>
                </a:solidFill>
                <a:sym typeface="+mn-ea"/>
              </a:rPr>
              <a:t>点</a:t>
            </a:r>
            <a:endParaRPr>
              <a:solidFill>
                <a:srgbClr val="0070C0"/>
              </a:solidFill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4625" y="776605"/>
            <a:ext cx="11828780" cy="623951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9060815" y="1822450"/>
            <a:ext cx="432000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5867400" y="1114425"/>
            <a:ext cx="4365625" cy="368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n"/>
              <a:defRPr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下载：</a:t>
            </a:r>
            <a:r>
              <a:rPr lang="zh-CN" altLang="en-US" b="0" dirty="0"/>
              <a:t>可以筛选出具有高应用度的文献。</a:t>
            </a:r>
            <a:endParaRPr lang="zh-CN" altLang="en-US" b="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625" y="776605"/>
            <a:ext cx="11829415" cy="66840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87015" y="3153410"/>
            <a:ext cx="416560" cy="33108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标题 6"/>
          <p:cNvSpPr/>
          <p:nvPr>
            <p:ph type="title"/>
          </p:nvPr>
        </p:nvSpPr>
        <p:spPr>
          <a:xfrm>
            <a:off x="871043" y="200022"/>
            <a:ext cx="10010644" cy="441960"/>
          </a:xfrm>
        </p:spPr>
        <p:txBody>
          <a:bodyPr>
            <a:normAutofit fontScale="90000"/>
          </a:bodyPr>
          <a:p>
            <a:r>
              <a:rPr>
                <a:solidFill>
                  <a:srgbClr val="0070C0"/>
                </a:solidFill>
                <a:sym typeface="+mn-ea"/>
              </a:rPr>
              <a:t>查找研究点的三种方式</a:t>
            </a:r>
            <a:r>
              <a:rPr lang="en-US" altLang="zh-CN">
                <a:solidFill>
                  <a:srgbClr val="0070C0"/>
                </a:solidFill>
                <a:sym typeface="+mn-ea"/>
              </a:rPr>
              <a:t>-</a:t>
            </a:r>
            <a:r>
              <a:rPr>
                <a:solidFill>
                  <a:srgbClr val="0070C0"/>
                </a:solidFill>
                <a:sym typeface="+mn-ea"/>
              </a:rPr>
              <a:t>热点中的忽视</a:t>
            </a:r>
            <a:r>
              <a:rPr>
                <a:solidFill>
                  <a:srgbClr val="0070C0"/>
                </a:solidFill>
                <a:sym typeface="+mn-ea"/>
              </a:rPr>
              <a:t>点</a:t>
            </a:r>
            <a:endParaRPr>
              <a:solidFill>
                <a:srgbClr val="0070C0"/>
              </a:solidFill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5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518920" y="1884680"/>
            <a:ext cx="2548890" cy="19215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2748915" y="1922145"/>
            <a:ext cx="2548890" cy="19215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高下载前</a:t>
            </a:r>
            <a:r>
              <a:rPr lang="en-US" altLang="zh-CN"/>
              <a:t>100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1833880" y="2384425"/>
            <a:ext cx="7899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高被引前</a:t>
            </a:r>
            <a:r>
              <a:rPr lang="en-US" altLang="zh-CN">
                <a:solidFill>
                  <a:schemeClr val="bg1"/>
                </a:solidFill>
              </a:rPr>
              <a:t>100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1310" y="109791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（1）分析对象：近五年高被引但下载量相对较少的文献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203950" y="1874462"/>
            <a:ext cx="5838190" cy="1762380"/>
            <a:chOff x="9649" y="4272"/>
            <a:chExt cx="9194" cy="3187"/>
          </a:xfrm>
        </p:grpSpPr>
        <p:sp>
          <p:nvSpPr>
            <p:cNvPr id="16" name="对角圆角矩形 15"/>
            <p:cNvSpPr/>
            <p:nvPr/>
          </p:nvSpPr>
          <p:spPr>
            <a:xfrm>
              <a:off x="9649" y="4272"/>
              <a:ext cx="9194" cy="3187"/>
            </a:xfrm>
            <a:prstGeom prst="round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2813" y="4272"/>
              <a:ext cx="2866" cy="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</a:rPr>
                <a:t>***</a:t>
              </a:r>
              <a:r>
                <a:rPr lang="zh-CN" altLang="en-US">
                  <a:solidFill>
                    <a:schemeClr val="bg1"/>
                  </a:solidFill>
                </a:rPr>
                <a:t>操作步骤</a:t>
              </a:r>
              <a:r>
                <a:rPr lang="en-US" altLang="zh-CN">
                  <a:solidFill>
                    <a:schemeClr val="bg1"/>
                  </a:solidFill>
                </a:rPr>
                <a:t>***</a:t>
              </a:r>
              <a:endParaRPr lang="en-US" altLang="zh-CN">
                <a:solidFill>
                  <a:schemeClr val="bg1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9929" y="5289"/>
              <a:ext cx="8622" cy="2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</a:rPr>
                <a:t>第一步：用“</a:t>
              </a:r>
              <a:r>
                <a:rPr lang="zh-CN" altLang="en-US">
                  <a:solidFill>
                    <a:schemeClr val="bg1"/>
                  </a:solidFill>
                </a:rPr>
                <a:t>人工智能</a:t>
              </a:r>
              <a:r>
                <a:rPr lang="en-US" altLang="zh-CN">
                  <a:solidFill>
                    <a:schemeClr val="bg1"/>
                  </a:solidFill>
                </a:rPr>
                <a:t>”</a:t>
              </a:r>
              <a:r>
                <a:rPr lang="zh-CN" altLang="en-US">
                  <a:solidFill>
                    <a:schemeClr val="bg1"/>
                  </a:solidFill>
                </a:rPr>
                <a:t>主题</a:t>
              </a:r>
              <a:r>
                <a:rPr lang="en-US" altLang="zh-CN">
                  <a:solidFill>
                    <a:schemeClr val="bg1"/>
                  </a:solidFill>
                </a:rPr>
                <a:t>检索2018-2022</a:t>
              </a:r>
              <a:r>
                <a:rPr lang="zh-CN" altLang="en-US">
                  <a:solidFill>
                    <a:schemeClr val="bg1"/>
                  </a:solidFill>
                </a:rPr>
                <a:t>年文献</a:t>
              </a:r>
              <a:r>
                <a:rPr lang="en-US" altLang="zh-CN">
                  <a:solidFill>
                    <a:schemeClr val="bg1"/>
                  </a:solidFill>
                </a:rPr>
                <a:t>；</a:t>
              </a:r>
              <a:endParaRPr lang="en-US" altLang="zh-CN">
                <a:solidFill>
                  <a:schemeClr val="bg1"/>
                </a:solidFill>
              </a:endParaRPr>
            </a:p>
            <a:p>
              <a:r>
                <a:rPr lang="en-US" altLang="zh-CN">
                  <a:solidFill>
                    <a:schemeClr val="bg1"/>
                  </a:solidFill>
                </a:rPr>
                <a:t>第二步：按被引次数</a:t>
              </a:r>
              <a:r>
                <a:rPr lang="zh-CN" altLang="en-US">
                  <a:solidFill>
                    <a:schemeClr val="bg1"/>
                  </a:solidFill>
                </a:rPr>
                <a:t>降</a:t>
              </a:r>
              <a:r>
                <a:rPr lang="en-US" altLang="zh-CN">
                  <a:solidFill>
                    <a:schemeClr val="bg1"/>
                  </a:solidFill>
                </a:rPr>
                <a:t>序，点选前100篇；</a:t>
              </a:r>
              <a:endParaRPr lang="en-US" altLang="zh-CN">
                <a:solidFill>
                  <a:schemeClr val="bg1"/>
                </a:solidFill>
              </a:endParaRPr>
            </a:p>
            <a:p>
              <a:r>
                <a:rPr lang="en-US" altLang="zh-CN">
                  <a:solidFill>
                    <a:schemeClr val="bg1"/>
                  </a:solidFill>
                </a:rPr>
                <a:t>第三步：再按下载量</a:t>
              </a:r>
              <a:r>
                <a:rPr lang="zh-CN" altLang="en-US">
                  <a:solidFill>
                    <a:schemeClr val="bg1"/>
                  </a:solidFill>
                </a:rPr>
                <a:t>降</a:t>
              </a:r>
              <a:r>
                <a:rPr lang="en-US" altLang="zh-CN">
                  <a:solidFill>
                    <a:schemeClr val="bg1"/>
                  </a:solidFill>
                </a:rPr>
                <a:t>序，将前100的选中文献去掉；</a:t>
              </a:r>
              <a:endParaRPr lang="en-US" altLang="zh-CN">
                <a:solidFill>
                  <a:schemeClr val="bg1"/>
                </a:solidFill>
              </a:endParaRPr>
            </a:p>
            <a:p>
              <a:r>
                <a:rPr lang="en-US" altLang="zh-CN">
                  <a:solidFill>
                    <a:schemeClr val="bg1"/>
                  </a:solidFill>
                </a:rPr>
                <a:t>第四步：点击“已选文献可视化分析”</a:t>
              </a:r>
              <a:r>
                <a:rPr lang="zh-CN" altLang="en-US">
                  <a:solidFill>
                    <a:schemeClr val="bg1"/>
                  </a:solidFill>
                </a:rPr>
                <a:t>。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321310" y="4044950"/>
            <a:ext cx="100101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）推理逻辑：较少被关注的重要文献中，共现次数较多的关键词可能是被忽视的研究方向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rcRect t="27969"/>
          <a:stretch>
            <a:fillRect/>
          </a:stretch>
        </p:blipFill>
        <p:spPr>
          <a:xfrm>
            <a:off x="50800" y="4606925"/>
            <a:ext cx="12090400" cy="17868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3434080" y="4869180"/>
            <a:ext cx="4150360" cy="12839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297805" y="5431155"/>
            <a:ext cx="2106930" cy="3797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标题 10"/>
          <p:cNvSpPr/>
          <p:nvPr>
            <p:ph type="title"/>
          </p:nvPr>
        </p:nvSpPr>
        <p:spPr>
          <a:xfrm>
            <a:off x="871043" y="200022"/>
            <a:ext cx="10010644" cy="441960"/>
          </a:xfrm>
        </p:spPr>
        <p:txBody>
          <a:bodyPr>
            <a:normAutofit fontScale="90000"/>
          </a:bodyPr>
          <a:p>
            <a:r>
              <a:rPr>
                <a:solidFill>
                  <a:srgbClr val="0070C0"/>
                </a:solidFill>
                <a:sym typeface="+mn-ea"/>
              </a:rPr>
              <a:t>查找研究点的三种方式</a:t>
            </a:r>
            <a:r>
              <a:rPr lang="en-US" altLang="zh-CN">
                <a:solidFill>
                  <a:srgbClr val="0070C0"/>
                </a:solidFill>
                <a:sym typeface="+mn-ea"/>
              </a:rPr>
              <a:t>-</a:t>
            </a:r>
            <a:r>
              <a:rPr>
                <a:solidFill>
                  <a:srgbClr val="0070C0"/>
                </a:solidFill>
                <a:sym typeface="+mn-ea"/>
              </a:rPr>
              <a:t>热点中的忽视</a:t>
            </a:r>
            <a:r>
              <a:rPr>
                <a:solidFill>
                  <a:srgbClr val="0070C0"/>
                </a:solidFill>
                <a:sym typeface="+mn-ea"/>
              </a:rPr>
              <a:t>点</a:t>
            </a:r>
            <a:endParaRPr>
              <a:solidFill>
                <a:srgbClr val="0070C0"/>
              </a:solidFill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36955" y="794385"/>
            <a:ext cx="10058400" cy="597528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69560" y="3528695"/>
            <a:ext cx="508635" cy="431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330960" y="2248535"/>
            <a:ext cx="1179195" cy="3403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标题 10"/>
          <p:cNvSpPr/>
          <p:nvPr>
            <p:ph type="title"/>
          </p:nvPr>
        </p:nvSpPr>
        <p:spPr>
          <a:xfrm>
            <a:off x="871043" y="200022"/>
            <a:ext cx="10010644" cy="441960"/>
          </a:xfrm>
        </p:spPr>
        <p:txBody>
          <a:bodyPr>
            <a:normAutofit fontScale="90000"/>
          </a:bodyPr>
          <a:p>
            <a:r>
              <a:rPr>
                <a:solidFill>
                  <a:srgbClr val="0070C0"/>
                </a:solidFill>
                <a:sym typeface="+mn-ea"/>
              </a:rPr>
              <a:t>查找研究点的三种方式</a:t>
            </a:r>
            <a:r>
              <a:rPr lang="en-US" altLang="zh-CN">
                <a:solidFill>
                  <a:srgbClr val="0070C0"/>
                </a:solidFill>
                <a:sym typeface="+mn-ea"/>
              </a:rPr>
              <a:t>-</a:t>
            </a:r>
            <a:r>
              <a:rPr>
                <a:solidFill>
                  <a:srgbClr val="0070C0"/>
                </a:solidFill>
                <a:sym typeface="+mn-ea"/>
              </a:rPr>
              <a:t>热点中的忽视</a:t>
            </a:r>
            <a:r>
              <a:rPr>
                <a:solidFill>
                  <a:srgbClr val="0070C0"/>
                </a:solidFill>
                <a:sym typeface="+mn-ea"/>
              </a:rPr>
              <a:t>点</a:t>
            </a:r>
            <a:endParaRPr>
              <a:solidFill>
                <a:srgbClr val="0070C0"/>
              </a:solidFill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31520" y="5116195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研究现状</a:t>
            </a:r>
            <a:endParaRPr lang="zh-CN" altLang="en-US"/>
          </a:p>
        </p:txBody>
      </p:sp>
      <p:sp>
        <p:nvSpPr>
          <p:cNvPr id="6" name="椭圆 174"/>
          <p:cNvSpPr/>
          <p:nvPr/>
        </p:nvSpPr>
        <p:spPr>
          <a:xfrm>
            <a:off x="965472" y="3043514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EC6D6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lstStyle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文献泛检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标题 3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科研的步骤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3" name="AutoShape 4"/>
          <p:cNvSpPr/>
          <p:nvPr/>
        </p:nvSpPr>
        <p:spPr>
          <a:xfrm>
            <a:off x="605608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EC6D6E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提出问题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AutoShape 4"/>
          <p:cNvSpPr/>
          <p:nvPr/>
        </p:nvSpPr>
        <p:spPr>
          <a:xfrm>
            <a:off x="3545931" y="1108820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9ED7ED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查找资料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AutoShape 4"/>
          <p:cNvSpPr/>
          <p:nvPr/>
        </p:nvSpPr>
        <p:spPr>
          <a:xfrm>
            <a:off x="6272575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EC6D6E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研究分析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AutoShape 4"/>
          <p:cNvSpPr/>
          <p:nvPr/>
        </p:nvSpPr>
        <p:spPr>
          <a:xfrm>
            <a:off x="8999220" y="1108818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9ED7ED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写作投稿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5"/>
          <p:cNvCxnSpPr/>
          <p:nvPr/>
        </p:nvCxnSpPr>
        <p:spPr>
          <a:xfrm>
            <a:off x="300758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145"/>
          <p:cNvCxnSpPr/>
          <p:nvPr/>
        </p:nvCxnSpPr>
        <p:spPr>
          <a:xfrm>
            <a:off x="582199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直接连接符 145"/>
          <p:cNvCxnSpPr/>
          <p:nvPr/>
        </p:nvCxnSpPr>
        <p:spPr>
          <a:xfrm>
            <a:off x="8548416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椭圆 174"/>
          <p:cNvSpPr/>
          <p:nvPr/>
        </p:nvSpPr>
        <p:spPr>
          <a:xfrm>
            <a:off x="9359265" y="3054350"/>
            <a:ext cx="1417955" cy="1417955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8DD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创作选刊</a:t>
            </a:r>
            <a:endParaRPr lang="zh-CN" altLang="en-US" sz="1400" b="1" baseline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上弧形箭头 1"/>
          <p:cNvSpPr/>
          <p:nvPr/>
        </p:nvSpPr>
        <p:spPr>
          <a:xfrm rot="19860000" flipH="1">
            <a:off x="1348586" y="1868447"/>
            <a:ext cx="669600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上弧形箭头 1"/>
          <p:cNvSpPr/>
          <p:nvPr/>
        </p:nvSpPr>
        <p:spPr>
          <a:xfrm rot="19860000" flipH="1">
            <a:off x="571900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上弧形箭头 1"/>
          <p:cNvSpPr/>
          <p:nvPr/>
        </p:nvSpPr>
        <p:spPr>
          <a:xfrm rot="19860000" flipH="1">
            <a:off x="968648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232265" y="5116830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产出成果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6210" y="1746885"/>
            <a:ext cx="11859260" cy="4671060"/>
          </a:xfrm>
          <a:prstGeom prst="rect">
            <a:avLst/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3506470" y="2770505"/>
            <a:ext cx="5041900" cy="32810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74"/>
          <p:cNvSpPr/>
          <p:nvPr/>
        </p:nvSpPr>
        <p:spPr>
          <a:xfrm>
            <a:off x="3906157" y="305684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8DD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文献精检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椭圆 174"/>
          <p:cNvSpPr/>
          <p:nvPr/>
        </p:nvSpPr>
        <p:spPr>
          <a:xfrm>
            <a:off x="6632847" y="305430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EC6D6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阅读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71110" y="5112385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积累素材</a:t>
            </a:r>
            <a:endParaRPr lang="zh-CN" altLang="en-US"/>
          </a:p>
        </p:txBody>
      </p:sp>
      <p:sp>
        <p:nvSpPr>
          <p:cNvPr id="27" name="加号 26"/>
          <p:cNvSpPr/>
          <p:nvPr/>
        </p:nvSpPr>
        <p:spPr>
          <a:xfrm>
            <a:off x="5777865" y="3618230"/>
            <a:ext cx="495300" cy="489585"/>
          </a:xfrm>
          <a:prstGeom prst="mathPlus">
            <a:avLst/>
          </a:prstGeom>
          <a:solidFill>
            <a:srgbClr val="00B0F0"/>
          </a:solidFill>
          <a:ln>
            <a:solidFill>
              <a:srgbClr val="3D7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24" grpId="1" animBg="1"/>
      <p:bldP spid="2" grpId="1" animBg="1"/>
      <p:bldP spid="17" grpId="1" animBg="1"/>
      <p:bldP spid="12" grpId="1" animBg="1"/>
      <p:bldP spid="32" grpId="1" animBg="1"/>
      <p:bldP spid="33" grpId="1" animBg="1"/>
      <p:bldP spid="8" grpId="0" bldLvl="0" animBg="1"/>
      <p:bldP spid="8" grpId="1" animBg="1"/>
      <p:bldP spid="29" grpId="0" bldLvl="0" animBg="1"/>
      <p:bldP spid="2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2875" y="805180"/>
            <a:ext cx="11906250" cy="5784850"/>
            <a:chOff x="142875" y="805180"/>
            <a:chExt cx="11906250" cy="578485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2875" y="805180"/>
              <a:ext cx="11906250" cy="5784850"/>
            </a:xfrm>
            <a:prstGeom prst="rect">
              <a:avLst/>
            </a:prstGeom>
          </p:spPr>
        </p:pic>
        <p:sp>
          <p:nvSpPr>
            <p:cNvPr id="10" name="矩形: 圆角 9"/>
            <p:cNvSpPr/>
            <p:nvPr/>
          </p:nvSpPr>
          <p:spPr>
            <a:xfrm>
              <a:off x="9982153" y="1871164"/>
              <a:ext cx="699247" cy="27465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内容占位符 8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06451"/>
            <a:ext cx="12192000" cy="5869047"/>
          </a:xfrm>
          <a:prstGeom prst="rect">
            <a:avLst/>
          </a:prstGeom>
        </p:spPr>
      </p:pic>
      <p:sp>
        <p:nvSpPr>
          <p:cNvPr id="16" name="矩形标注 15"/>
          <p:cNvSpPr/>
          <p:nvPr/>
        </p:nvSpPr>
        <p:spPr>
          <a:xfrm>
            <a:off x="837128" y="4981124"/>
            <a:ext cx="1584100" cy="736408"/>
          </a:xfrm>
          <a:prstGeom prst="wedgeRectCallout">
            <a:avLst>
              <a:gd name="adj1" fmla="val -37196"/>
              <a:gd name="adj2" fmla="val -87931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提供学科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分类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0578569" y="4981124"/>
            <a:ext cx="1358546" cy="736408"/>
          </a:xfrm>
          <a:prstGeom prst="wedgeRectCallout">
            <a:avLst>
              <a:gd name="adj1" fmla="val -37196"/>
              <a:gd name="adj2" fmla="val -87931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功能说明及功能引导区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标注 6"/>
          <p:cNvSpPr/>
          <p:nvPr/>
        </p:nvSpPr>
        <p:spPr>
          <a:xfrm>
            <a:off x="3818849" y="5528986"/>
            <a:ext cx="1358546" cy="511042"/>
          </a:xfrm>
          <a:prstGeom prst="wedgeRectCallout">
            <a:avLst>
              <a:gd name="adj1" fmla="val -24672"/>
              <a:gd name="adj2" fmla="val 102241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检索结果区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56554" y="1838506"/>
            <a:ext cx="6267406" cy="156001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itchFamily="2" charset="-122"/>
              <a:ea typeface="等线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56554" y="3459482"/>
            <a:ext cx="6267407" cy="84750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itchFamily="2" charset="-122"/>
              <a:ea typeface="等线" pitchFamily="2" charset="-122"/>
              <a:cs typeface="+mn-cs"/>
            </a:endParaRPr>
          </a:p>
        </p:txBody>
      </p:sp>
      <p:sp>
        <p:nvSpPr>
          <p:cNvPr id="14" name="圆角矩形标注 16"/>
          <p:cNvSpPr/>
          <p:nvPr/>
        </p:nvSpPr>
        <p:spPr>
          <a:xfrm>
            <a:off x="4685105" y="4623689"/>
            <a:ext cx="4375599" cy="823698"/>
          </a:xfrm>
          <a:prstGeom prst="wedgeRoundRectCallout">
            <a:avLst>
              <a:gd name="adj1" fmla="val 2318"/>
              <a:gd name="adj2" fmla="val -75342"/>
              <a:gd name="adj3" fmla="val 16667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Verdana" panose="020B0604030504040204" pitchFamily="34" charset="0"/>
              </a:rPr>
              <a:t>通过条件筛选、时间选择等，对检索结果进行范围控制。</a:t>
            </a: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Verdana" panose="020B0604030504040204" pitchFamily="34" charset="0"/>
            </a:endParaRPr>
          </a:p>
        </p:txBody>
      </p:sp>
      <p:sp>
        <p:nvSpPr>
          <p:cNvPr id="15" name="圆角矩形 5"/>
          <p:cNvSpPr/>
          <p:nvPr/>
        </p:nvSpPr>
        <p:spPr>
          <a:xfrm>
            <a:off x="5927001" y="621319"/>
            <a:ext cx="6267406" cy="847504"/>
          </a:xfrm>
          <a:prstGeom prst="wedgeRoundRectCallout">
            <a:avLst>
              <a:gd name="adj1" fmla="val -42745"/>
              <a:gd name="adj2" fmla="val 69264"/>
              <a:gd name="adj3" fmla="val 16667"/>
            </a:avLst>
          </a:prstGeom>
          <a:solidFill>
            <a:srgbClr val="FF9933"/>
          </a:solidFill>
          <a:ln w="25400"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可同时输入多个检索项进行查找，不同检索项之间关系：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AND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OR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NOT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，并可通过选择精确或模糊的匹配方式，提高查准率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7" name="标题 16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0070C0"/>
                </a:solidFill>
              </a:rPr>
              <a:t>高级检索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4" grpId="0" bldLvl="0" animBg="1"/>
      <p:bldP spid="7" grpId="0" bldLvl="0" animBg="1"/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第一张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720" y="723265"/>
            <a:ext cx="9074150" cy="3987800"/>
          </a:xfrm>
          <a:prstGeom prst="rect">
            <a:avLst/>
          </a:prstGeom>
        </p:spPr>
      </p:pic>
      <p:pic>
        <p:nvPicPr>
          <p:cNvPr id="7" name="图片 6" descr="文献来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390" y="3329940"/>
            <a:ext cx="3101975" cy="37649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图片 7" descr="相关基金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005" y="3265805"/>
            <a:ext cx="2762250" cy="38290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b="26956"/>
          <a:stretch>
            <a:fillRect/>
          </a:stretch>
        </p:blipFill>
        <p:spPr>
          <a:xfrm>
            <a:off x="229870" y="3265805"/>
            <a:ext cx="2510155" cy="351091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圆角矩形标注 66"/>
          <p:cNvSpPr/>
          <p:nvPr/>
        </p:nvSpPr>
        <p:spPr>
          <a:xfrm>
            <a:off x="8549640" y="2546350"/>
            <a:ext cx="2082800" cy="1164590"/>
          </a:xfrm>
          <a:prstGeom prst="wedgeRoundRectCallout">
            <a:avLst>
              <a:gd name="adj1" fmla="val -38109"/>
              <a:gd name="adj2" fmla="val 816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/>
          <a:lstStyle/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自动推送相关刊名的学术期刊，辅助读者以刊找文。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圆角矩形标注 66"/>
          <p:cNvSpPr/>
          <p:nvPr/>
        </p:nvSpPr>
        <p:spPr>
          <a:xfrm>
            <a:off x="9719945" y="1864995"/>
            <a:ext cx="2317750" cy="1300480"/>
          </a:xfrm>
          <a:prstGeom prst="wedgeRoundRectCallout">
            <a:avLst>
              <a:gd name="adj1" fmla="val -6986"/>
              <a:gd name="adj2" fmla="val 7021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/>
          <a:lstStyle/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推送经过规范的基金名称，引导读者快速找到对应的基金文献。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675765" y="990600"/>
            <a:ext cx="7254875" cy="38163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>
            <a:stCxn id="10" idx="1"/>
            <a:endCxn id="2" idx="0"/>
          </p:cNvCxnSpPr>
          <p:nvPr/>
        </p:nvCxnSpPr>
        <p:spPr>
          <a:xfrm flipH="1">
            <a:off x="1485265" y="1181735"/>
            <a:ext cx="190500" cy="208407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椭圆形标注 14"/>
          <p:cNvSpPr/>
          <p:nvPr/>
        </p:nvSpPr>
        <p:spPr>
          <a:xfrm>
            <a:off x="1485265" y="2152650"/>
            <a:ext cx="3063240" cy="2031365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推荐检索词的同义词、上下位词或相关词。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9" name="图片 8" descr="作者机构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695" y="3329940"/>
            <a:ext cx="2499360" cy="358394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矩形 15"/>
          <p:cNvSpPr/>
          <p:nvPr/>
        </p:nvSpPr>
        <p:spPr>
          <a:xfrm>
            <a:off x="1623060" y="1445895"/>
            <a:ext cx="7270115" cy="39687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箭头连接符 16"/>
          <p:cNvCxnSpPr>
            <a:stCxn id="16" idx="2"/>
            <a:endCxn id="9" idx="0"/>
          </p:cNvCxnSpPr>
          <p:nvPr/>
        </p:nvCxnSpPr>
        <p:spPr>
          <a:xfrm flipH="1">
            <a:off x="4397375" y="1842770"/>
            <a:ext cx="861060" cy="14871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形标注 17"/>
          <p:cNvSpPr/>
          <p:nvPr/>
        </p:nvSpPr>
        <p:spPr>
          <a:xfrm>
            <a:off x="4810125" y="2315210"/>
            <a:ext cx="2571750" cy="1706245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通过作者机构的层层引导，精确定位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并且完整查询作者文献。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654175" y="1864995"/>
            <a:ext cx="7191375" cy="42799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/>
          <p:cNvCxnSpPr>
            <a:stCxn id="19" idx="2"/>
            <a:endCxn id="7" idx="1"/>
          </p:cNvCxnSpPr>
          <p:nvPr/>
        </p:nvCxnSpPr>
        <p:spPr>
          <a:xfrm>
            <a:off x="5250180" y="2292985"/>
            <a:ext cx="664210" cy="29197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1654175" y="2323465"/>
            <a:ext cx="7191375" cy="44513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箭头连接符 21"/>
          <p:cNvCxnSpPr>
            <a:stCxn id="21" idx="3"/>
            <a:endCxn id="8" idx="1"/>
          </p:cNvCxnSpPr>
          <p:nvPr/>
        </p:nvCxnSpPr>
        <p:spPr>
          <a:xfrm>
            <a:off x="8845550" y="2546350"/>
            <a:ext cx="338455" cy="263398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标题 24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0070C0"/>
                </a:solidFill>
              </a:rPr>
              <a:t>高级检索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dirty="0">
                <a:solidFill>
                  <a:srgbClr val="0070C0"/>
                </a:solidFill>
              </a:rPr>
              <a:t>检索词的智能提示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10" grpId="0" bldLvl="0" animBg="1"/>
      <p:bldP spid="10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8" grpId="0" bldLvl="0" animBg="1"/>
      <p:bldP spid="18" grpId="1" bldLvl="0" animBg="1"/>
      <p:bldP spid="19" grpId="0" bldLvl="0" animBg="1"/>
      <p:bldP spid="19" grpId="1" bldLvl="0" animBg="1"/>
      <p:bldP spid="21" grpId="0" bldLvl="0" animBg="1"/>
      <p:bldP spid="21" grpId="1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2875" y="1085850"/>
            <a:ext cx="11329035" cy="550418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475230" y="2684145"/>
            <a:ext cx="7021830" cy="774065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>
            <a:off x="6708775" y="3567430"/>
            <a:ext cx="500380" cy="53149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6708775" y="4098925"/>
            <a:ext cx="1702435" cy="699770"/>
          </a:xfrm>
          <a:prstGeom prst="ellipse">
            <a:avLst/>
          </a:prstGeom>
          <a:noFill/>
          <a:ln w="317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FF0000"/>
                </a:solidFill>
              </a:rPr>
              <a:t>资源单库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7" name="标题 16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0070C0"/>
                </a:solidFill>
              </a:rPr>
              <a:t>高级检索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dirty="0">
                <a:solidFill>
                  <a:srgbClr val="0070C0"/>
                </a:solidFill>
              </a:rPr>
              <a:t>了解行业前沿</a:t>
            </a:r>
            <a:r>
              <a:rPr dirty="0">
                <a:solidFill>
                  <a:srgbClr val="0070C0"/>
                </a:solidFill>
              </a:rPr>
              <a:t>动态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34010" y="629285"/>
            <a:ext cx="116084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通过了解本行业的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核心期刊</a:t>
            </a:r>
            <a:r>
              <a:rPr lang="zh-CN" altLang="en-US">
                <a:sym typeface="+mn-ea"/>
              </a:rPr>
              <a:t>即可了解最新的学术动态方向。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2" grpId="0" bldLvl="0" animBg="1"/>
      <p:bldP spid="9" grpId="1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53596"/>
            <a:ext cx="12192000" cy="59051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0773" y="3942610"/>
            <a:ext cx="2908393" cy="36830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第一步：进入学术期刊库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3596"/>
            <a:ext cx="12192000" cy="632455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893013" y="3359481"/>
            <a:ext cx="3336587" cy="46498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第二步：进入高级检索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0190" y="737235"/>
            <a:ext cx="116084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查找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核心期刊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上有关主题的发文。</a:t>
            </a: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85" y="1473200"/>
            <a:ext cx="12359005" cy="530733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512058" y="4131310"/>
            <a:ext cx="1440000" cy="370205"/>
            <a:chOff x="4421" y="4960"/>
            <a:chExt cx="2712" cy="1221"/>
          </a:xfrm>
        </p:grpSpPr>
        <p:sp>
          <p:nvSpPr>
            <p:cNvPr id="15" name="圆角矩形 14"/>
            <p:cNvSpPr/>
            <p:nvPr/>
          </p:nvSpPr>
          <p:spPr>
            <a:xfrm>
              <a:off x="4421" y="4960"/>
              <a:ext cx="2712" cy="1221"/>
            </a:xfrm>
            <a:prstGeom prst="roundRect">
              <a:avLst/>
            </a:prstGeom>
            <a:solidFill>
              <a:schemeClr val="accent1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421" y="4961"/>
              <a:ext cx="2712" cy="1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</a:rPr>
                <a:t>科学引文索引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619875" y="4169145"/>
            <a:ext cx="2306320" cy="324265"/>
            <a:chOff x="4421" y="4959"/>
            <a:chExt cx="3225" cy="1222"/>
          </a:xfrm>
        </p:grpSpPr>
        <p:sp>
          <p:nvSpPr>
            <p:cNvPr id="19" name="圆角矩形 18"/>
            <p:cNvSpPr/>
            <p:nvPr/>
          </p:nvSpPr>
          <p:spPr>
            <a:xfrm>
              <a:off x="4421" y="4960"/>
              <a:ext cx="2712" cy="1221"/>
            </a:xfrm>
            <a:prstGeom prst="roundRect">
              <a:avLst/>
            </a:prstGeom>
            <a:solidFill>
              <a:schemeClr val="accent1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421" y="4959"/>
              <a:ext cx="3225" cy="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中国科学引文数据库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566160" y="4970780"/>
            <a:ext cx="1188000" cy="324000"/>
            <a:chOff x="4421" y="4960"/>
            <a:chExt cx="2712" cy="1221"/>
          </a:xfrm>
        </p:grpSpPr>
        <p:sp>
          <p:nvSpPr>
            <p:cNvPr id="23" name="圆角矩形 22"/>
            <p:cNvSpPr/>
            <p:nvPr/>
          </p:nvSpPr>
          <p:spPr>
            <a:xfrm>
              <a:off x="4421" y="4960"/>
              <a:ext cx="2712" cy="1221"/>
            </a:xfrm>
            <a:prstGeom prst="roundRect">
              <a:avLst/>
            </a:prstGeom>
            <a:solidFill>
              <a:schemeClr val="accent1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626" y="4960"/>
              <a:ext cx="2305" cy="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工程索引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643880" y="4970515"/>
            <a:ext cx="2304000" cy="324265"/>
            <a:chOff x="4421" y="4959"/>
            <a:chExt cx="5884" cy="1222"/>
          </a:xfrm>
        </p:grpSpPr>
        <p:sp>
          <p:nvSpPr>
            <p:cNvPr id="26" name="圆角矩形 25"/>
            <p:cNvSpPr/>
            <p:nvPr/>
          </p:nvSpPr>
          <p:spPr>
            <a:xfrm>
              <a:off x="4421" y="4960"/>
              <a:ext cx="5884" cy="1221"/>
            </a:xfrm>
            <a:prstGeom prst="roundRect">
              <a:avLst/>
            </a:prstGeom>
            <a:solidFill>
              <a:schemeClr val="accent1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512" y="4959"/>
              <a:ext cx="5703" cy="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中文社会科学引文索引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  <p:sp>
        <p:nvSpPr>
          <p:cNvPr id="10" name="标题 9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高级检索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dirty="0">
                <a:solidFill>
                  <a:srgbClr val="0070C0"/>
                </a:solidFill>
              </a:rPr>
              <a:t>期刊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903428" y="200022"/>
            <a:ext cx="10010644" cy="441960"/>
          </a:xfrm>
        </p:spPr>
        <p:txBody>
          <a:bodyPr>
            <a:normAutofit fontScale="90000"/>
          </a:bodyPr>
          <a:p>
            <a:r>
              <a:rPr lang="zh-CN" altLang="en-US">
                <a:solidFill>
                  <a:srgbClr val="0070C0"/>
                </a:solidFill>
              </a:rPr>
              <a:t>一框式检索</a:t>
            </a:r>
            <a:endParaRPr lang="zh-CN" altLang="en-US">
              <a:solidFill>
                <a:srgbClr val="0070C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75" y="805180"/>
            <a:ext cx="11906250" cy="5784850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H="1">
            <a:off x="1794510" y="2579370"/>
            <a:ext cx="971550" cy="673100"/>
          </a:xfrm>
          <a:prstGeom prst="straightConnector1">
            <a:avLst/>
          </a:prstGeom>
          <a:ln w="28575">
            <a:solidFill>
              <a:srgbClr val="FFC000"/>
            </a:solidFill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533400" y="3170555"/>
            <a:ext cx="1261110" cy="8331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0000"/>
                </a:solidFill>
              </a:rPr>
              <a:t>检索项</a:t>
            </a:r>
            <a:endParaRPr lang="zh-CN" altLang="en-US" b="1">
              <a:solidFill>
                <a:srgbClr val="FF0000"/>
              </a:solidFill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H="1">
            <a:off x="6151880" y="3250565"/>
            <a:ext cx="971550" cy="673100"/>
          </a:xfrm>
          <a:prstGeom prst="straightConnector1">
            <a:avLst/>
          </a:prstGeom>
          <a:ln w="28575">
            <a:solidFill>
              <a:srgbClr val="FFC000"/>
            </a:solidFill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4890770" y="3841750"/>
            <a:ext cx="1667510" cy="8331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0000"/>
                </a:solidFill>
              </a:rPr>
              <a:t>资源类型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2" name="文本框 23"/>
          <p:cNvSpPr txBox="1"/>
          <p:nvPr/>
        </p:nvSpPr>
        <p:spPr bwMode="auto">
          <a:xfrm>
            <a:off x="2585085" y="1769110"/>
            <a:ext cx="7386955" cy="64135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085" y="2295525"/>
            <a:ext cx="1131570" cy="4562475"/>
          </a:xfrm>
          <a:prstGeom prst="rect">
            <a:avLst/>
          </a:prstGeom>
        </p:spPr>
      </p:pic>
      <p:sp>
        <p:nvSpPr>
          <p:cNvPr id="13" name="文本框 23"/>
          <p:cNvSpPr txBox="1"/>
          <p:nvPr/>
        </p:nvSpPr>
        <p:spPr bwMode="auto">
          <a:xfrm>
            <a:off x="3716655" y="2502535"/>
            <a:ext cx="5845810" cy="66802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6" grpId="0" bldLvl="0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175" y="1600835"/>
            <a:ext cx="11795760" cy="4645025"/>
          </a:xfrm>
          <a:prstGeom prst="rect">
            <a:avLst/>
          </a:prstGeom>
        </p:spPr>
      </p:pic>
      <p:sp>
        <p:nvSpPr>
          <p:cNvPr id="9" name="文本框 23"/>
          <p:cNvSpPr txBox="1"/>
          <p:nvPr/>
        </p:nvSpPr>
        <p:spPr bwMode="auto">
          <a:xfrm>
            <a:off x="1750695" y="2741930"/>
            <a:ext cx="2686685" cy="292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6" name="文本框 23"/>
          <p:cNvSpPr txBox="1"/>
          <p:nvPr/>
        </p:nvSpPr>
        <p:spPr bwMode="auto">
          <a:xfrm>
            <a:off x="4763770" y="4838065"/>
            <a:ext cx="978535" cy="292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7" name="标题 6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高级检索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55" y="901065"/>
            <a:ext cx="11607800" cy="5793740"/>
          </a:xfrm>
          <a:prstGeom prst="rect">
            <a:avLst/>
          </a:prstGeom>
        </p:spPr>
      </p:pic>
      <p:sp>
        <p:nvSpPr>
          <p:cNvPr id="11" name="文本框 23"/>
          <p:cNvSpPr txBox="1"/>
          <p:nvPr/>
        </p:nvSpPr>
        <p:spPr bwMode="auto">
          <a:xfrm>
            <a:off x="7895590" y="2277110"/>
            <a:ext cx="1178560" cy="441706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6" grpId="0" bldLvl="0" animBg="1"/>
      <p:bldP spid="6" grpId="1" animBg="1"/>
      <p:bldP spid="11" grpId="0" bldLvl="0" animBg="1"/>
      <p:bldP spid="1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175" y="1600835"/>
            <a:ext cx="11795760" cy="4645025"/>
          </a:xfrm>
          <a:prstGeom prst="rect">
            <a:avLst/>
          </a:prstGeom>
        </p:spPr>
      </p:pic>
      <p:sp>
        <p:nvSpPr>
          <p:cNvPr id="9" name="文本框 23"/>
          <p:cNvSpPr txBox="1"/>
          <p:nvPr/>
        </p:nvSpPr>
        <p:spPr bwMode="auto">
          <a:xfrm>
            <a:off x="1750695" y="2741930"/>
            <a:ext cx="2686685" cy="292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6" name="文本框 23"/>
          <p:cNvSpPr txBox="1"/>
          <p:nvPr/>
        </p:nvSpPr>
        <p:spPr bwMode="auto">
          <a:xfrm>
            <a:off x="4763770" y="4838065"/>
            <a:ext cx="978535" cy="292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7" name="标题 6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高级检索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55" y="1299845"/>
            <a:ext cx="11607800" cy="5793740"/>
          </a:xfrm>
          <a:prstGeom prst="rect">
            <a:avLst/>
          </a:prstGeom>
        </p:spPr>
      </p:pic>
      <p:sp>
        <p:nvSpPr>
          <p:cNvPr id="11" name="文本框 23"/>
          <p:cNvSpPr txBox="1"/>
          <p:nvPr/>
        </p:nvSpPr>
        <p:spPr bwMode="auto">
          <a:xfrm>
            <a:off x="7696835" y="3742055"/>
            <a:ext cx="1398905" cy="419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1299845"/>
            <a:ext cx="10836275" cy="57994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6" grpId="1" animBg="1"/>
      <p:bldP spid="1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990" y="838200"/>
            <a:ext cx="7362190" cy="3458845"/>
          </a:xfrm>
          <a:prstGeom prst="rect">
            <a:avLst/>
          </a:prstGeom>
        </p:spPr>
      </p:pic>
      <p:sp>
        <p:nvSpPr>
          <p:cNvPr id="10" name="标题 9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高级检索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dirty="0">
                <a:solidFill>
                  <a:srgbClr val="0070C0"/>
                </a:solidFill>
              </a:rPr>
              <a:t>学位论文库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sp>
        <p:nvSpPr>
          <p:cNvPr id="11" name="文本框 23"/>
          <p:cNvSpPr txBox="1"/>
          <p:nvPr/>
        </p:nvSpPr>
        <p:spPr bwMode="auto">
          <a:xfrm>
            <a:off x="419735" y="1301750"/>
            <a:ext cx="847090" cy="33655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285" y="3011170"/>
            <a:ext cx="9222105" cy="3686810"/>
          </a:xfrm>
          <a:prstGeom prst="rect">
            <a:avLst/>
          </a:prstGeom>
        </p:spPr>
      </p:pic>
      <p:sp>
        <p:nvSpPr>
          <p:cNvPr id="5" name="文本框 23"/>
          <p:cNvSpPr txBox="1"/>
          <p:nvPr/>
        </p:nvSpPr>
        <p:spPr bwMode="auto">
          <a:xfrm>
            <a:off x="3625215" y="5462905"/>
            <a:ext cx="1490980" cy="11684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5" grpId="0" bldLvl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 idx="4294967295"/>
          </p:nvPr>
        </p:nvSpPr>
        <p:spPr>
          <a:xfrm>
            <a:off x="0" y="2987675"/>
            <a:ext cx="12192000" cy="4413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sym typeface="+mn-ea"/>
              </a:rPr>
              <a:t>可视化分析</a:t>
            </a:r>
            <a:endParaRPr lang="zh-CN" altLang="en-US" sz="2800" dirty="0">
              <a:solidFill>
                <a:schemeClr val="accent1">
                  <a:lumMod val="60000"/>
                  <a:lumOff val="40000"/>
                </a:schemeClr>
              </a:solidFill>
              <a:sym typeface="+mn-ea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990" y="774700"/>
            <a:ext cx="11878945" cy="5720715"/>
          </a:xfrm>
          <a:prstGeom prst="rect">
            <a:avLst/>
          </a:prstGeom>
        </p:spPr>
      </p:pic>
      <p:sp>
        <p:nvSpPr>
          <p:cNvPr id="2" name="文本框 23"/>
          <p:cNvSpPr txBox="1"/>
          <p:nvPr/>
        </p:nvSpPr>
        <p:spPr bwMode="auto">
          <a:xfrm>
            <a:off x="3100705" y="1798955"/>
            <a:ext cx="1247775" cy="292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10" name="标题 9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可视化分析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220" y="1798955"/>
            <a:ext cx="1864995" cy="962025"/>
          </a:xfrm>
          <a:prstGeom prst="rect">
            <a:avLst/>
          </a:prstGeom>
        </p:spPr>
      </p:pic>
      <p:sp>
        <p:nvSpPr>
          <p:cNvPr id="7" name="文本框 23"/>
          <p:cNvSpPr txBox="1"/>
          <p:nvPr/>
        </p:nvSpPr>
        <p:spPr bwMode="auto">
          <a:xfrm>
            <a:off x="5471795" y="2281555"/>
            <a:ext cx="1836420" cy="292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7" grpId="0" bldLvl="0" animBg="1"/>
      <p:bldP spid="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5995" y="791210"/>
            <a:ext cx="10001250" cy="5901055"/>
          </a:xfrm>
          <a:prstGeom prst="rect">
            <a:avLst/>
          </a:prstGeom>
        </p:spPr>
      </p:pic>
      <p:sp>
        <p:nvSpPr>
          <p:cNvPr id="6" name="文本框 23"/>
          <p:cNvSpPr txBox="1"/>
          <p:nvPr/>
        </p:nvSpPr>
        <p:spPr bwMode="auto">
          <a:xfrm>
            <a:off x="3104515" y="725170"/>
            <a:ext cx="1527810" cy="40005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4" name="标题 3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可视化分析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sp>
        <p:nvSpPr>
          <p:cNvPr id="3" name="文本框 23"/>
          <p:cNvSpPr txBox="1"/>
          <p:nvPr/>
        </p:nvSpPr>
        <p:spPr bwMode="auto">
          <a:xfrm>
            <a:off x="4186555" y="5201920"/>
            <a:ext cx="721995" cy="44005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8" name="文本框 23"/>
          <p:cNvSpPr txBox="1"/>
          <p:nvPr/>
        </p:nvSpPr>
        <p:spPr bwMode="auto">
          <a:xfrm>
            <a:off x="6125210" y="4393565"/>
            <a:ext cx="721995" cy="44005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3" grpId="0" bldLvl="0" animBg="1"/>
      <p:bldP spid="3" grpId="1" animBg="1"/>
      <p:bldP spid="8" grpId="0" bldLvl="0" animBg="1"/>
      <p:bldP spid="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5995" y="791210"/>
            <a:ext cx="10001250" cy="5901055"/>
          </a:xfrm>
          <a:prstGeom prst="rect">
            <a:avLst/>
          </a:prstGeom>
        </p:spPr>
      </p:pic>
      <p:sp>
        <p:nvSpPr>
          <p:cNvPr id="6" name="文本框 23"/>
          <p:cNvSpPr txBox="1"/>
          <p:nvPr/>
        </p:nvSpPr>
        <p:spPr bwMode="auto">
          <a:xfrm>
            <a:off x="3104515" y="725170"/>
            <a:ext cx="1527810" cy="40005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4" name="标题 3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可视化分析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3" name="图片 2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35" y="641985"/>
            <a:ext cx="11570970" cy="588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260" y="1657985"/>
            <a:ext cx="8703310" cy="5349240"/>
          </a:xfrm>
          <a:prstGeom prst="rect">
            <a:avLst/>
          </a:prstGeom>
        </p:spPr>
      </p:pic>
      <p:sp>
        <p:nvSpPr>
          <p:cNvPr id="9" name="文本框 23"/>
          <p:cNvSpPr txBox="1"/>
          <p:nvPr/>
        </p:nvSpPr>
        <p:spPr bwMode="auto">
          <a:xfrm>
            <a:off x="2832735" y="1657985"/>
            <a:ext cx="4114800" cy="85280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10" name="文本框 23"/>
          <p:cNvSpPr txBox="1"/>
          <p:nvPr/>
        </p:nvSpPr>
        <p:spPr bwMode="auto">
          <a:xfrm>
            <a:off x="7023735" y="1657985"/>
            <a:ext cx="4083685" cy="534924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2345" y="814705"/>
            <a:ext cx="10276840" cy="5781040"/>
          </a:xfrm>
          <a:prstGeom prst="rect">
            <a:avLst/>
          </a:prstGeom>
        </p:spPr>
      </p:pic>
      <p:sp>
        <p:nvSpPr>
          <p:cNvPr id="3" name="文本框 23"/>
          <p:cNvSpPr txBox="1"/>
          <p:nvPr/>
        </p:nvSpPr>
        <p:spPr bwMode="auto">
          <a:xfrm>
            <a:off x="3108325" y="878840"/>
            <a:ext cx="1724660" cy="292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10" name="标题 9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可视化分析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 idx="4294967295"/>
          </p:nvPr>
        </p:nvSpPr>
        <p:spPr>
          <a:xfrm>
            <a:off x="0" y="2987675"/>
            <a:ext cx="12192000" cy="4413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sym typeface="+mn-ea"/>
              </a:rPr>
              <a:t>知网节</a:t>
            </a:r>
            <a:endParaRPr lang="zh-CN" altLang="en-US" sz="2800" dirty="0">
              <a:solidFill>
                <a:schemeClr val="accent1">
                  <a:lumMod val="60000"/>
                  <a:lumOff val="40000"/>
                </a:schemeClr>
              </a:solidFill>
              <a:sym typeface="+mn-ea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990" y="821055"/>
            <a:ext cx="11588750" cy="5824855"/>
          </a:xfrm>
          <a:prstGeom prst="rect">
            <a:avLst/>
          </a:prstGeom>
        </p:spPr>
      </p:pic>
      <p:sp>
        <p:nvSpPr>
          <p:cNvPr id="8" name="文本框 23"/>
          <p:cNvSpPr txBox="1"/>
          <p:nvPr/>
        </p:nvSpPr>
        <p:spPr bwMode="auto">
          <a:xfrm>
            <a:off x="2769235" y="1518920"/>
            <a:ext cx="3298190" cy="45593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3" name="标题 2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lang="zh-CN" altLang="en-US" dirty="0">
                <a:solidFill>
                  <a:srgbClr val="0070C0"/>
                </a:solidFill>
              </a:rPr>
              <a:t>知网节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925018" y="200022"/>
            <a:ext cx="10010644" cy="441960"/>
          </a:xfrm>
        </p:spPr>
        <p:txBody>
          <a:bodyPr>
            <a:normAutofit fontScale="90000"/>
          </a:bodyPr>
          <a:p>
            <a:r>
              <a:rPr lang="zh-CN" altLang="en-US">
                <a:solidFill>
                  <a:srgbClr val="0070C0"/>
                </a:solidFill>
              </a:rPr>
              <a:t>一框式检索</a:t>
            </a:r>
            <a:r>
              <a:rPr lang="en-US" altLang="zh-CN">
                <a:solidFill>
                  <a:srgbClr val="0070C0"/>
                </a:solidFill>
              </a:rPr>
              <a:t>-</a:t>
            </a:r>
            <a:r>
              <a:rPr>
                <a:solidFill>
                  <a:srgbClr val="0070C0"/>
                </a:solidFill>
              </a:rPr>
              <a:t>检索词智能提示</a:t>
            </a:r>
            <a:endParaRPr>
              <a:solidFill>
                <a:srgbClr val="0070C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1219" y="861060"/>
            <a:ext cx="6924675" cy="46958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4" name="组合 3"/>
          <p:cNvGrpSpPr/>
          <p:nvPr/>
        </p:nvGrpSpPr>
        <p:grpSpPr>
          <a:xfrm>
            <a:off x="4513580" y="2478405"/>
            <a:ext cx="7575550" cy="4253230"/>
            <a:chOff x="7147" y="4101"/>
            <a:chExt cx="11930" cy="669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7" y="4101"/>
              <a:ext cx="11930" cy="66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0" name="矩形 9"/>
            <p:cNvSpPr/>
            <p:nvPr/>
          </p:nvSpPr>
          <p:spPr>
            <a:xfrm>
              <a:off x="7761" y="4418"/>
              <a:ext cx="3318" cy="5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990" y="854710"/>
            <a:ext cx="11788775" cy="5703570"/>
          </a:xfrm>
          <a:prstGeom prst="rect">
            <a:avLst/>
          </a:prstGeom>
        </p:spPr>
      </p:pic>
      <p:pic>
        <p:nvPicPr>
          <p:cNvPr id="2" name="图片 1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935990"/>
            <a:ext cx="11826240" cy="5441315"/>
          </a:xfrm>
          <a:prstGeom prst="rect">
            <a:avLst/>
          </a:prstGeom>
        </p:spPr>
      </p:pic>
      <p:sp>
        <p:nvSpPr>
          <p:cNvPr id="3" name="文本框 23"/>
          <p:cNvSpPr txBox="1"/>
          <p:nvPr/>
        </p:nvSpPr>
        <p:spPr bwMode="auto">
          <a:xfrm>
            <a:off x="1673860" y="946785"/>
            <a:ext cx="1022985" cy="42926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6" name="文本框 23"/>
          <p:cNvSpPr txBox="1"/>
          <p:nvPr/>
        </p:nvSpPr>
        <p:spPr bwMode="auto">
          <a:xfrm>
            <a:off x="3216275" y="1407160"/>
            <a:ext cx="2158365" cy="39179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7" name="文本框 23"/>
          <p:cNvSpPr txBox="1"/>
          <p:nvPr/>
        </p:nvSpPr>
        <p:spPr bwMode="auto">
          <a:xfrm>
            <a:off x="5126990" y="2277110"/>
            <a:ext cx="4578350" cy="38925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8" name="文本框 23"/>
          <p:cNvSpPr txBox="1"/>
          <p:nvPr/>
        </p:nvSpPr>
        <p:spPr bwMode="auto">
          <a:xfrm>
            <a:off x="5879465" y="2988310"/>
            <a:ext cx="2943860" cy="3048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5" name="文本框 23"/>
          <p:cNvSpPr txBox="1"/>
          <p:nvPr/>
        </p:nvSpPr>
        <p:spPr bwMode="auto">
          <a:xfrm>
            <a:off x="6542405" y="2772410"/>
            <a:ext cx="1457325" cy="292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12" name="标题 11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lang="zh-CN" altLang="en-US" dirty="0">
                <a:solidFill>
                  <a:srgbClr val="0070C0"/>
                </a:solidFill>
              </a:rPr>
              <a:t>知网节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5" grpId="0" bldLvl="0" animBg="1"/>
      <p:bldP spid="5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990" y="854710"/>
            <a:ext cx="11788775" cy="5703570"/>
          </a:xfrm>
          <a:prstGeom prst="rect">
            <a:avLst/>
          </a:prstGeom>
        </p:spPr>
      </p:pic>
      <p:sp>
        <p:nvSpPr>
          <p:cNvPr id="6" name="文本框 23"/>
          <p:cNvSpPr txBox="1"/>
          <p:nvPr/>
        </p:nvSpPr>
        <p:spPr bwMode="auto">
          <a:xfrm>
            <a:off x="3206115" y="1473200"/>
            <a:ext cx="2515235" cy="39179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12" name="标题 11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lang="zh-CN" altLang="en-US" dirty="0">
                <a:solidFill>
                  <a:srgbClr val="0070C0"/>
                </a:solidFill>
              </a:rPr>
              <a:t>知网节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15" y="854710"/>
            <a:ext cx="11396345" cy="5994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990" y="854710"/>
            <a:ext cx="11788775" cy="5703570"/>
          </a:xfrm>
          <a:prstGeom prst="rect">
            <a:avLst/>
          </a:prstGeom>
        </p:spPr>
      </p:pic>
      <p:sp>
        <p:nvSpPr>
          <p:cNvPr id="13" name="文本框 23"/>
          <p:cNvSpPr txBox="1"/>
          <p:nvPr/>
        </p:nvSpPr>
        <p:spPr bwMode="auto">
          <a:xfrm>
            <a:off x="6639560" y="2753995"/>
            <a:ext cx="624205" cy="26797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6" name="标题 5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lang="zh-CN" altLang="en-US" dirty="0">
                <a:solidFill>
                  <a:srgbClr val="0070C0"/>
                </a:solidFill>
              </a:rPr>
              <a:t>知网节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85" y="854710"/>
            <a:ext cx="11441430" cy="55924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990" y="970915"/>
            <a:ext cx="11760835" cy="5415915"/>
          </a:xfrm>
          <a:prstGeom prst="rect">
            <a:avLst/>
          </a:prstGeom>
        </p:spPr>
      </p:pic>
      <p:sp>
        <p:nvSpPr>
          <p:cNvPr id="7" name="文本框 23"/>
          <p:cNvSpPr txBox="1"/>
          <p:nvPr/>
        </p:nvSpPr>
        <p:spPr bwMode="auto">
          <a:xfrm>
            <a:off x="4241165" y="5525770"/>
            <a:ext cx="1238250" cy="45085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5" name="标题 4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lang="zh-CN" altLang="en-US" dirty="0">
                <a:solidFill>
                  <a:srgbClr val="0070C0"/>
                </a:solidFill>
              </a:rPr>
              <a:t>在线阅读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90" y="725170"/>
            <a:ext cx="12065000" cy="570166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5240" y="725170"/>
            <a:ext cx="1939925" cy="5786120"/>
            <a:chOff x="346" y="1380"/>
            <a:chExt cx="2304" cy="6029"/>
          </a:xfrm>
        </p:grpSpPr>
        <p:sp>
          <p:nvSpPr>
            <p:cNvPr id="28" name="矩形 27"/>
            <p:cNvSpPr/>
            <p:nvPr/>
          </p:nvSpPr>
          <p:spPr>
            <a:xfrm>
              <a:off x="346" y="1380"/>
              <a:ext cx="2304" cy="60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itchFamily="2" charset="-122"/>
                <a:ea typeface="等线" pitchFamily="2" charset="-122"/>
                <a:cs typeface="+mn-cs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40" y="3867"/>
              <a:ext cx="2115" cy="12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itchFamily="2" charset="-122"/>
                  <a:ea typeface="等线" pitchFamily="2" charset="-122"/>
                  <a:cs typeface="+mn-cs"/>
                  <a:sym typeface="+mn-ea"/>
                </a:rPr>
                <a:t>左侧展示</a:t>
              </a:r>
              <a:r>
                <a:rPr kumimoji="0" lang="zh-CN" altLang="en-US" sz="1465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itchFamily="2" charset="-122"/>
                  <a:ea typeface="等线" pitchFamily="2" charset="-122"/>
                  <a:cs typeface="宋体" panose="02010600030101010101" pitchFamily="2" charset="-122"/>
                  <a:sym typeface="+mn-ea"/>
                </a:rPr>
                <a:t>目录结构、文内图表、参考文献以及增强材料；</a:t>
              </a:r>
              <a:endParaRPr kumimoji="0" lang="zh-CN" altLang="en-US" sz="14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itchFamily="2" charset="-122"/>
                <a:ea typeface="等线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147570" y="725170"/>
            <a:ext cx="9872980" cy="5701030"/>
            <a:chOff x="3184" y="2086"/>
            <a:chExt cx="8155" cy="3024"/>
          </a:xfrm>
        </p:grpSpPr>
        <p:sp>
          <p:nvSpPr>
            <p:cNvPr id="32" name="矩形 31"/>
            <p:cNvSpPr/>
            <p:nvPr/>
          </p:nvSpPr>
          <p:spPr>
            <a:xfrm>
              <a:off x="3185" y="2086"/>
              <a:ext cx="8154" cy="30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itchFamily="2" charset="-122"/>
                <a:ea typeface="等线" pitchFamily="2" charset="-122"/>
                <a:cs typeface="+mn-cs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3184" y="4696"/>
              <a:ext cx="8155" cy="4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itchFamily="2" charset="-122"/>
                  <a:ea typeface="等线" pitchFamily="2" charset="-122"/>
                  <a:cs typeface="宋体" panose="02010600030101010101" pitchFamily="2" charset="-122"/>
                  <a:sym typeface="+mn-ea"/>
                </a:rPr>
                <a:t>右侧展示正文内容，其中文内图表可直接下载原文高清图表文件；</a:t>
              </a:r>
              <a:endParaRPr kumimoji="0" lang="zh-CN" altLang="en-US" sz="14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itchFamily="2" charset="-122"/>
                <a:ea typeface="等线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5240" y="3676015"/>
            <a:ext cx="3998595" cy="379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4" name="标题 3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lang="zh-CN" altLang="en-US" dirty="0">
                <a:solidFill>
                  <a:srgbClr val="0070C0"/>
                </a:solidFill>
              </a:rPr>
              <a:t>在线阅读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74"/>
          <p:cNvSpPr/>
          <p:nvPr/>
        </p:nvSpPr>
        <p:spPr>
          <a:xfrm>
            <a:off x="3906157" y="305684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8DD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文献精检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椭圆 174"/>
          <p:cNvSpPr/>
          <p:nvPr/>
        </p:nvSpPr>
        <p:spPr>
          <a:xfrm>
            <a:off x="6632847" y="305430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EC6D6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阅读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71110" y="5112385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积累素材</a:t>
            </a:r>
            <a:endParaRPr lang="zh-CN" altLang="en-US"/>
          </a:p>
        </p:txBody>
      </p:sp>
      <p:sp>
        <p:nvSpPr>
          <p:cNvPr id="27" name="加号 26"/>
          <p:cNvSpPr/>
          <p:nvPr/>
        </p:nvSpPr>
        <p:spPr>
          <a:xfrm>
            <a:off x="5777865" y="3618230"/>
            <a:ext cx="495300" cy="489585"/>
          </a:xfrm>
          <a:prstGeom prst="mathPlus">
            <a:avLst/>
          </a:prstGeom>
          <a:solidFill>
            <a:srgbClr val="00B0F0"/>
          </a:solidFill>
          <a:ln>
            <a:solidFill>
              <a:srgbClr val="3D7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31520" y="5116195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研究现状</a:t>
            </a:r>
            <a:endParaRPr lang="zh-CN" altLang="en-US"/>
          </a:p>
        </p:txBody>
      </p:sp>
      <p:sp>
        <p:nvSpPr>
          <p:cNvPr id="6" name="椭圆 174"/>
          <p:cNvSpPr/>
          <p:nvPr/>
        </p:nvSpPr>
        <p:spPr>
          <a:xfrm>
            <a:off x="965472" y="3043514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EC6D6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lstStyle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文献泛检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标题 3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论文写作的步骤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3" name="AutoShape 4"/>
          <p:cNvSpPr/>
          <p:nvPr/>
        </p:nvSpPr>
        <p:spPr>
          <a:xfrm>
            <a:off x="605608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EC6D6E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提出问题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AutoShape 4"/>
          <p:cNvSpPr/>
          <p:nvPr/>
        </p:nvSpPr>
        <p:spPr>
          <a:xfrm>
            <a:off x="3545931" y="1108820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9ED7ED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查找资料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AutoShape 4"/>
          <p:cNvSpPr/>
          <p:nvPr/>
        </p:nvSpPr>
        <p:spPr>
          <a:xfrm>
            <a:off x="6272575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EC6D6E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研究分析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AutoShape 4"/>
          <p:cNvSpPr/>
          <p:nvPr/>
        </p:nvSpPr>
        <p:spPr>
          <a:xfrm>
            <a:off x="8999220" y="1108818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9ED7ED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写作投稿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5"/>
          <p:cNvCxnSpPr/>
          <p:nvPr/>
        </p:nvCxnSpPr>
        <p:spPr>
          <a:xfrm>
            <a:off x="300758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145"/>
          <p:cNvCxnSpPr/>
          <p:nvPr/>
        </p:nvCxnSpPr>
        <p:spPr>
          <a:xfrm>
            <a:off x="582199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直接连接符 145"/>
          <p:cNvCxnSpPr/>
          <p:nvPr/>
        </p:nvCxnSpPr>
        <p:spPr>
          <a:xfrm>
            <a:off x="8548416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上弧形箭头 1"/>
          <p:cNvSpPr/>
          <p:nvPr/>
        </p:nvSpPr>
        <p:spPr>
          <a:xfrm rot="19860000" flipH="1">
            <a:off x="1348586" y="1868447"/>
            <a:ext cx="669600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上弧形箭头 1"/>
          <p:cNvSpPr/>
          <p:nvPr/>
        </p:nvSpPr>
        <p:spPr>
          <a:xfrm rot="19860000" flipH="1">
            <a:off x="571900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上弧形箭头 1"/>
          <p:cNvSpPr/>
          <p:nvPr/>
        </p:nvSpPr>
        <p:spPr>
          <a:xfrm rot="19860000" flipH="1">
            <a:off x="968648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4135" y="1746885"/>
            <a:ext cx="11859260" cy="4671060"/>
          </a:xfrm>
          <a:prstGeom prst="rect">
            <a:avLst/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8623935" y="2770505"/>
            <a:ext cx="2986405" cy="32810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74"/>
          <p:cNvSpPr/>
          <p:nvPr/>
        </p:nvSpPr>
        <p:spPr>
          <a:xfrm>
            <a:off x="9359265" y="3054350"/>
            <a:ext cx="1417955" cy="1417955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8DD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创作选刊</a:t>
            </a:r>
            <a:endParaRPr lang="zh-CN" altLang="en-US" sz="1400" b="1" baseline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135110" y="5116830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产出成果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6" grpId="1" animBg="1"/>
      <p:bldP spid="24" grpId="1" animBg="1"/>
      <p:bldP spid="2" grpId="1" animBg="1"/>
      <p:bldP spid="17" grpId="1" animBg="1"/>
      <p:bldP spid="12" grpId="1" animBg="1"/>
      <p:bldP spid="32" grpId="1" animBg="1"/>
      <p:bldP spid="33" grpId="1" animBg="1"/>
      <p:bldP spid="8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990" y="725170"/>
            <a:ext cx="11684000" cy="5831840"/>
          </a:xfrm>
          <a:prstGeom prst="rect">
            <a:avLst/>
          </a:prstGeom>
        </p:spPr>
      </p:pic>
      <p:sp>
        <p:nvSpPr>
          <p:cNvPr id="10" name="文本框 23"/>
          <p:cNvSpPr txBox="1"/>
          <p:nvPr/>
        </p:nvSpPr>
        <p:spPr bwMode="auto">
          <a:xfrm>
            <a:off x="11202670" y="3253740"/>
            <a:ext cx="377190" cy="35115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13" name="文本框 23"/>
          <p:cNvSpPr txBox="1"/>
          <p:nvPr/>
        </p:nvSpPr>
        <p:spPr bwMode="auto">
          <a:xfrm>
            <a:off x="2919095" y="3167380"/>
            <a:ext cx="2844165" cy="43751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4" name="矩形 3"/>
          <p:cNvSpPr/>
          <p:nvPr/>
        </p:nvSpPr>
        <p:spPr>
          <a:xfrm>
            <a:off x="4527550" y="127000"/>
            <a:ext cx="3622675" cy="13474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导出引文格式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。系统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支持多种文献格式导出，可以在查看单篇文献时直接导出常用格式。</a:t>
            </a:r>
            <a:endParaRPr lang="zh-CN" altLang="en-US" b="1"/>
          </a:p>
        </p:txBody>
      </p:sp>
      <p:sp>
        <p:nvSpPr>
          <p:cNvPr id="7" name="标题 6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创作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dirty="0">
                <a:solidFill>
                  <a:srgbClr val="0070C0"/>
                </a:solidFill>
              </a:rPr>
              <a:t>导出</a:t>
            </a:r>
            <a:r>
              <a:rPr dirty="0">
                <a:solidFill>
                  <a:srgbClr val="0070C0"/>
                </a:solidFill>
              </a:rPr>
              <a:t>引文格式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355" y="2499360"/>
            <a:ext cx="7669530" cy="25666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3" grpId="0" bldLvl="0" animBg="1"/>
      <p:bldP spid="13" grpId="1" animBg="1"/>
      <p:bldP spid="4" grpId="0" bldLvl="0" animBg="1"/>
      <p:bldP spid="4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95" y="795020"/>
            <a:ext cx="11788775" cy="5667375"/>
          </a:xfrm>
          <a:prstGeom prst="rect">
            <a:avLst/>
          </a:prstGeom>
        </p:spPr>
      </p:pic>
      <p:sp>
        <p:nvSpPr>
          <p:cNvPr id="9" name="标题 8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创作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dirty="0">
                <a:solidFill>
                  <a:srgbClr val="0070C0"/>
                </a:solidFill>
              </a:rPr>
              <a:t>导出</a:t>
            </a:r>
            <a:r>
              <a:rPr dirty="0">
                <a:solidFill>
                  <a:srgbClr val="0070C0"/>
                </a:solidFill>
              </a:rPr>
              <a:t>引文格式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sp>
        <p:nvSpPr>
          <p:cNvPr id="12" name="文本框 23"/>
          <p:cNvSpPr txBox="1"/>
          <p:nvPr/>
        </p:nvSpPr>
        <p:spPr bwMode="auto">
          <a:xfrm>
            <a:off x="8752205" y="1211580"/>
            <a:ext cx="377190" cy="35115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355" y="2499360"/>
            <a:ext cx="7669530" cy="25666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12215"/>
            <a:ext cx="12094845" cy="5285105"/>
          </a:xfrm>
          <a:prstGeom prst="rect">
            <a:avLst/>
          </a:prstGeom>
        </p:spPr>
      </p:pic>
      <p:sp>
        <p:nvSpPr>
          <p:cNvPr id="4" name="文本框 23"/>
          <p:cNvSpPr txBox="1"/>
          <p:nvPr/>
        </p:nvSpPr>
        <p:spPr bwMode="auto">
          <a:xfrm>
            <a:off x="2732405" y="2232660"/>
            <a:ext cx="1365250" cy="45085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7" name="文本框 23"/>
          <p:cNvSpPr txBox="1"/>
          <p:nvPr/>
        </p:nvSpPr>
        <p:spPr bwMode="auto">
          <a:xfrm>
            <a:off x="5149850" y="2607945"/>
            <a:ext cx="2786380" cy="31051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9" name="文本框 23"/>
          <p:cNvSpPr txBox="1"/>
          <p:nvPr/>
        </p:nvSpPr>
        <p:spPr bwMode="auto">
          <a:xfrm>
            <a:off x="6106795" y="5429885"/>
            <a:ext cx="1677035" cy="31051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" y="743585"/>
            <a:ext cx="11979910" cy="5576570"/>
          </a:xfrm>
          <a:prstGeom prst="rect">
            <a:avLst/>
          </a:prstGeom>
        </p:spPr>
      </p:pic>
      <p:sp>
        <p:nvSpPr>
          <p:cNvPr id="15" name="文本框 23"/>
          <p:cNvSpPr txBox="1"/>
          <p:nvPr/>
        </p:nvSpPr>
        <p:spPr bwMode="auto">
          <a:xfrm>
            <a:off x="2893695" y="2607945"/>
            <a:ext cx="944245" cy="45085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2" name="矩形 1"/>
          <p:cNvSpPr/>
          <p:nvPr/>
        </p:nvSpPr>
        <p:spPr>
          <a:xfrm>
            <a:off x="5875020" y="384810"/>
            <a:ext cx="2414905" cy="10896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系统也支持多篇文献同时导出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引文格式。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标题 7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创作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dirty="0">
                <a:solidFill>
                  <a:srgbClr val="0070C0"/>
                </a:solidFill>
              </a:rPr>
              <a:t>导出</a:t>
            </a:r>
            <a:r>
              <a:rPr dirty="0">
                <a:solidFill>
                  <a:srgbClr val="0070C0"/>
                </a:solidFill>
              </a:rPr>
              <a:t>引文格式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7" grpId="0" bldLvl="0" animBg="1"/>
      <p:bldP spid="7" grpId="1" animBg="1"/>
      <p:bldP spid="9" grpId="0" bldLvl="0" animBg="1"/>
      <p:bldP spid="9" grpId="1" animBg="1"/>
      <p:bldP spid="15" grpId="0" bldLvl="0" animBg="1"/>
      <p:bldP spid="15" grpId="1" animBg="1"/>
      <p:bldP spid="2" grpId="0" bldLvl="0" animBg="1"/>
      <p:bldP spid="2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0428" y="149344"/>
            <a:ext cx="1130584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91820">
              <a:defRPr/>
            </a:pPr>
            <a:r>
              <a:rPr lang="zh-CN" altLang="en-US" sz="2400" b="1" dirty="0">
                <a:solidFill>
                  <a:srgbClr val="0049CF"/>
                </a:solidFill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</a:t>
            </a:r>
            <a:endParaRPr lang="zh-CN" altLang="en-US" sz="2400" b="1" dirty="0">
              <a:solidFill>
                <a:srgbClr val="0049CF"/>
              </a:solidFill>
              <a:latin typeface="微软雅黑" panose="020B0503020204020204" charset="-122"/>
              <a:ea typeface="微软雅黑" panose="020B0503020204020204" charset="-122"/>
              <a:cs typeface="Aparajita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1310" y="773430"/>
            <a:ext cx="11743690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出版物检索提供文献来源出版物的检索、筛选等功能，以整刊或供稿单位为主要对象，帮助用户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了解文献来源的出版物详情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，或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查找权威优质的出版物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按出版物浏览文献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0" y="1826260"/>
            <a:ext cx="11938000" cy="4946650"/>
          </a:xfrm>
          <a:prstGeom prst="rect">
            <a:avLst/>
          </a:prstGeom>
        </p:spPr>
      </p:pic>
      <p:sp>
        <p:nvSpPr>
          <p:cNvPr id="7" name="标题 6"/>
          <p:cNvSpPr/>
          <p:nvPr>
            <p:ph type="title"/>
          </p:nvPr>
        </p:nvSpPr>
        <p:spPr>
          <a:xfrm>
            <a:off x="838835" y="200025"/>
            <a:ext cx="10010775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出版物</a:t>
            </a:r>
            <a:r>
              <a:rPr dirty="0">
                <a:solidFill>
                  <a:srgbClr val="0070C0"/>
                </a:solidFill>
              </a:rPr>
              <a:t>检索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990" y="826770"/>
            <a:ext cx="11826240" cy="5668645"/>
          </a:xfrm>
          <a:prstGeom prst="rect">
            <a:avLst/>
          </a:prstGeom>
        </p:spPr>
      </p:pic>
      <p:sp>
        <p:nvSpPr>
          <p:cNvPr id="4" name="标题 3"/>
          <p:cNvSpPr/>
          <p:nvPr>
            <p:ph type="title"/>
          </p:nvPr>
        </p:nvSpPr>
        <p:spPr>
          <a:xfrm>
            <a:off x="871043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0070C0"/>
                </a:solidFill>
              </a:rPr>
              <a:t>文献筛选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6" name="文本框 23"/>
          <p:cNvSpPr txBox="1"/>
          <p:nvPr/>
        </p:nvSpPr>
        <p:spPr bwMode="auto">
          <a:xfrm>
            <a:off x="2858135" y="1005840"/>
            <a:ext cx="2996565" cy="395605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9" name="文本框 23"/>
          <p:cNvSpPr txBox="1"/>
          <p:nvPr/>
        </p:nvSpPr>
        <p:spPr bwMode="auto">
          <a:xfrm>
            <a:off x="9706610" y="2213610"/>
            <a:ext cx="1613535" cy="296545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9" grpId="0" bldLvl="0" animBg="1"/>
      <p:bldP spid="9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890270" y="1055370"/>
            <a:ext cx="10406380" cy="5510530"/>
            <a:chOff x="1402" y="1662"/>
            <a:chExt cx="16388" cy="867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02" y="1662"/>
              <a:ext cx="16388" cy="867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5111" y="2822"/>
              <a:ext cx="992" cy="35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7" name="标题 6"/>
          <p:cNvSpPr/>
          <p:nvPr>
            <p:ph type="title"/>
          </p:nvPr>
        </p:nvSpPr>
        <p:spPr>
          <a:xfrm>
            <a:off x="838835" y="200025"/>
            <a:ext cx="10010775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出版物</a:t>
            </a:r>
            <a:r>
              <a:rPr dirty="0">
                <a:solidFill>
                  <a:srgbClr val="0070C0"/>
                </a:solidFill>
              </a:rPr>
              <a:t>检索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425" y="692150"/>
            <a:ext cx="11487150" cy="5473700"/>
          </a:xfrm>
          <a:prstGeom prst="rect">
            <a:avLst/>
          </a:prstGeom>
        </p:spPr>
      </p:pic>
      <p:sp>
        <p:nvSpPr>
          <p:cNvPr id="4" name="文本框 23"/>
          <p:cNvSpPr txBox="1"/>
          <p:nvPr/>
        </p:nvSpPr>
        <p:spPr bwMode="auto">
          <a:xfrm>
            <a:off x="4775200" y="4697095"/>
            <a:ext cx="998855" cy="37528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7" name="标题 6"/>
          <p:cNvSpPr/>
          <p:nvPr>
            <p:ph type="title"/>
          </p:nvPr>
        </p:nvSpPr>
        <p:spPr>
          <a:xfrm>
            <a:off x="838835" y="200025"/>
            <a:ext cx="10010775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出版物</a:t>
            </a:r>
            <a:r>
              <a:rPr dirty="0">
                <a:solidFill>
                  <a:srgbClr val="0070C0"/>
                </a:solidFill>
              </a:rPr>
              <a:t>检索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515" y="692150"/>
            <a:ext cx="9142095" cy="6041390"/>
          </a:xfrm>
          <a:prstGeom prst="rect">
            <a:avLst/>
          </a:prstGeom>
        </p:spPr>
      </p:pic>
      <p:sp>
        <p:nvSpPr>
          <p:cNvPr id="15" name="文本框 23"/>
          <p:cNvSpPr txBox="1"/>
          <p:nvPr/>
        </p:nvSpPr>
        <p:spPr bwMode="auto">
          <a:xfrm>
            <a:off x="2957830" y="1554480"/>
            <a:ext cx="5503545" cy="132397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5" grpId="0" bldLvl="0" animBg="1"/>
      <p:bldP spid="15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690" y="725170"/>
            <a:ext cx="11215370" cy="610552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0428" y="149344"/>
            <a:ext cx="1130584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91820">
              <a:defRPr/>
            </a:pPr>
            <a:r>
              <a:rPr lang="zh-CN" altLang="en-US" sz="2400" b="1" dirty="0">
                <a:solidFill>
                  <a:srgbClr val="0049CF"/>
                </a:solidFill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</a:t>
            </a:r>
            <a:endParaRPr lang="zh-CN" altLang="en-US" sz="2400" b="1" dirty="0">
              <a:solidFill>
                <a:srgbClr val="0049CF"/>
              </a:solidFill>
              <a:latin typeface="微软雅黑" panose="020B0503020204020204" charset="-122"/>
              <a:ea typeface="微软雅黑" panose="020B0503020204020204" charset="-122"/>
              <a:cs typeface="Aparajita" panose="020B0604020202020204" pitchFamily="34" charset="0"/>
            </a:endParaRPr>
          </a:p>
        </p:txBody>
      </p:sp>
      <p:sp>
        <p:nvSpPr>
          <p:cNvPr id="15" name="文本框 23"/>
          <p:cNvSpPr txBox="1"/>
          <p:nvPr/>
        </p:nvSpPr>
        <p:spPr bwMode="auto">
          <a:xfrm>
            <a:off x="2717165" y="1668145"/>
            <a:ext cx="2345055" cy="145796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8" name="文本框 23"/>
          <p:cNvSpPr txBox="1"/>
          <p:nvPr/>
        </p:nvSpPr>
        <p:spPr bwMode="auto">
          <a:xfrm>
            <a:off x="5478145" y="1668145"/>
            <a:ext cx="2129155" cy="145859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9" name="文本框 23"/>
          <p:cNvSpPr txBox="1"/>
          <p:nvPr/>
        </p:nvSpPr>
        <p:spPr bwMode="auto">
          <a:xfrm>
            <a:off x="8357870" y="1668145"/>
            <a:ext cx="2700020" cy="118935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7" name="标题 6"/>
          <p:cNvSpPr/>
          <p:nvPr>
            <p:ph type="title"/>
          </p:nvPr>
        </p:nvSpPr>
        <p:spPr>
          <a:xfrm>
            <a:off x="838835" y="200025"/>
            <a:ext cx="10010775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出版物</a:t>
            </a:r>
            <a:r>
              <a:rPr dirty="0">
                <a:solidFill>
                  <a:srgbClr val="0070C0"/>
                </a:solidFill>
              </a:rPr>
              <a:t>检索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0375" y="831850"/>
            <a:ext cx="11184890" cy="59118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0428" y="149344"/>
            <a:ext cx="1130584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91820">
              <a:defRPr/>
            </a:pPr>
            <a:r>
              <a:rPr lang="zh-CN" altLang="en-US" sz="2400" b="1" dirty="0">
                <a:solidFill>
                  <a:srgbClr val="0049CF"/>
                </a:solidFill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</a:t>
            </a:r>
            <a:endParaRPr lang="zh-CN" altLang="en-US" sz="2400" b="1" dirty="0">
              <a:solidFill>
                <a:srgbClr val="0049CF"/>
              </a:solidFill>
              <a:latin typeface="微软雅黑" panose="020B0503020204020204" charset="-122"/>
              <a:ea typeface="微软雅黑" panose="020B0503020204020204" charset="-122"/>
              <a:cs typeface="Aparajita" panose="020B0604020202020204" pitchFamily="34" charset="0"/>
            </a:endParaRPr>
          </a:p>
        </p:txBody>
      </p:sp>
      <p:sp>
        <p:nvSpPr>
          <p:cNvPr id="4" name="文本框 23"/>
          <p:cNvSpPr txBox="1"/>
          <p:nvPr/>
        </p:nvSpPr>
        <p:spPr bwMode="auto">
          <a:xfrm>
            <a:off x="1040130" y="831850"/>
            <a:ext cx="1247140" cy="49403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7" name="文本框 23"/>
          <p:cNvSpPr txBox="1"/>
          <p:nvPr/>
        </p:nvSpPr>
        <p:spPr bwMode="auto">
          <a:xfrm>
            <a:off x="2955925" y="2389505"/>
            <a:ext cx="2864485" cy="419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9" name="标题 8"/>
          <p:cNvSpPr/>
          <p:nvPr>
            <p:ph type="title"/>
          </p:nvPr>
        </p:nvSpPr>
        <p:spPr>
          <a:xfrm>
            <a:off x="838835" y="200025"/>
            <a:ext cx="10010775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出版物</a:t>
            </a:r>
            <a:r>
              <a:rPr dirty="0">
                <a:solidFill>
                  <a:srgbClr val="0070C0"/>
                </a:solidFill>
              </a:rPr>
              <a:t>检索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" y="831850"/>
            <a:ext cx="11722100" cy="58375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7" grpId="0" bldLvl="0" animBg="1"/>
      <p:bldP spid="7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865" y="725170"/>
            <a:ext cx="11304905" cy="60071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0428" y="149344"/>
            <a:ext cx="1130584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91820">
              <a:defRPr/>
            </a:pPr>
            <a:r>
              <a:rPr lang="zh-CN" altLang="en-US" sz="2400" b="1" dirty="0">
                <a:solidFill>
                  <a:srgbClr val="0049CF"/>
                </a:solidFill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</a:t>
            </a:r>
            <a:endParaRPr lang="zh-CN" altLang="en-US" sz="2400" b="1" dirty="0">
              <a:solidFill>
                <a:srgbClr val="0049CF"/>
              </a:solidFill>
              <a:latin typeface="微软雅黑" panose="020B0503020204020204" charset="-122"/>
              <a:ea typeface="微软雅黑" panose="020B0503020204020204" charset="-122"/>
              <a:cs typeface="Aparajita" panose="020B0604020202020204" pitchFamily="34" charset="0"/>
            </a:endParaRPr>
          </a:p>
        </p:txBody>
      </p:sp>
      <p:sp>
        <p:nvSpPr>
          <p:cNvPr id="9" name="文本框 23"/>
          <p:cNvSpPr txBox="1"/>
          <p:nvPr/>
        </p:nvSpPr>
        <p:spPr bwMode="auto">
          <a:xfrm>
            <a:off x="2362835" y="1192530"/>
            <a:ext cx="1085850" cy="42989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10" name="文本框 23"/>
          <p:cNvSpPr txBox="1"/>
          <p:nvPr/>
        </p:nvSpPr>
        <p:spPr bwMode="auto">
          <a:xfrm>
            <a:off x="638175" y="1622425"/>
            <a:ext cx="2131060" cy="499427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7" name="标题 6"/>
          <p:cNvSpPr/>
          <p:nvPr>
            <p:ph type="title"/>
          </p:nvPr>
        </p:nvSpPr>
        <p:spPr>
          <a:xfrm>
            <a:off x="838835" y="200025"/>
            <a:ext cx="10010775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出版物</a:t>
            </a:r>
            <a:r>
              <a:rPr dirty="0">
                <a:solidFill>
                  <a:srgbClr val="0070C0"/>
                </a:solidFill>
              </a:rPr>
              <a:t>检索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545" y="694690"/>
            <a:ext cx="11598910" cy="6163310"/>
          </a:xfrm>
          <a:prstGeom prst="rect">
            <a:avLst/>
          </a:prstGeom>
        </p:spPr>
      </p:pic>
      <p:sp>
        <p:nvSpPr>
          <p:cNvPr id="4" name="文本框 23"/>
          <p:cNvSpPr txBox="1"/>
          <p:nvPr/>
        </p:nvSpPr>
        <p:spPr bwMode="auto">
          <a:xfrm>
            <a:off x="3314065" y="1149985"/>
            <a:ext cx="1247140" cy="49403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7" name="文本框 23"/>
          <p:cNvSpPr txBox="1"/>
          <p:nvPr/>
        </p:nvSpPr>
        <p:spPr bwMode="auto">
          <a:xfrm>
            <a:off x="587375" y="1719580"/>
            <a:ext cx="1398270" cy="42100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11" name="文本框 23"/>
          <p:cNvSpPr txBox="1"/>
          <p:nvPr/>
        </p:nvSpPr>
        <p:spPr bwMode="auto">
          <a:xfrm>
            <a:off x="6643370" y="2310130"/>
            <a:ext cx="1257935" cy="42100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6" name="标题 5"/>
          <p:cNvSpPr/>
          <p:nvPr>
            <p:ph type="title"/>
          </p:nvPr>
        </p:nvSpPr>
        <p:spPr>
          <a:xfrm>
            <a:off x="838835" y="200025"/>
            <a:ext cx="10010775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出版物</a:t>
            </a:r>
            <a:r>
              <a:rPr dirty="0">
                <a:solidFill>
                  <a:srgbClr val="0070C0"/>
                </a:solidFill>
              </a:rPr>
              <a:t>检索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7" grpId="0" bldLvl="0" animBg="1"/>
      <p:bldP spid="7" grpId="1" animBg="1"/>
      <p:bldP spid="11" grpId="0" bldLvl="0" animBg="1"/>
      <p:bldP spid="11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545" y="694690"/>
            <a:ext cx="11598910" cy="61633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0428" y="149344"/>
            <a:ext cx="1130584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91820">
              <a:defRPr/>
            </a:pPr>
            <a:r>
              <a:rPr lang="zh-CN" altLang="en-US" sz="2400" b="1" dirty="0">
                <a:solidFill>
                  <a:srgbClr val="0049CF"/>
                </a:solidFill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</a:t>
            </a:r>
            <a:endParaRPr lang="zh-CN" altLang="en-US" sz="2400" b="1" dirty="0">
              <a:solidFill>
                <a:srgbClr val="0049CF"/>
              </a:solidFill>
              <a:latin typeface="微软雅黑" panose="020B0503020204020204" charset="-122"/>
              <a:ea typeface="微软雅黑" panose="020B0503020204020204" charset="-122"/>
              <a:cs typeface="Aparajita" panose="020B0604020202020204" pitchFamily="34" charset="0"/>
            </a:endParaRPr>
          </a:p>
        </p:txBody>
      </p:sp>
      <p:sp>
        <p:nvSpPr>
          <p:cNvPr id="4" name="文本框 23"/>
          <p:cNvSpPr txBox="1"/>
          <p:nvPr/>
        </p:nvSpPr>
        <p:spPr bwMode="auto">
          <a:xfrm>
            <a:off x="3314065" y="1149985"/>
            <a:ext cx="1247140" cy="49403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7" name="文本框 23"/>
          <p:cNvSpPr txBox="1"/>
          <p:nvPr/>
        </p:nvSpPr>
        <p:spPr bwMode="auto">
          <a:xfrm>
            <a:off x="587375" y="1719580"/>
            <a:ext cx="1398270" cy="42100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10" name="标题 9"/>
          <p:cNvSpPr/>
          <p:nvPr>
            <p:ph type="title"/>
          </p:nvPr>
        </p:nvSpPr>
        <p:spPr>
          <a:xfrm>
            <a:off x="838835" y="200025"/>
            <a:ext cx="10010775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出版物</a:t>
            </a:r>
            <a:r>
              <a:rPr dirty="0">
                <a:solidFill>
                  <a:srgbClr val="0070C0"/>
                </a:solidFill>
              </a:rPr>
              <a:t>检索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395" y="1633855"/>
            <a:ext cx="8651875" cy="5202555"/>
          </a:xfrm>
          <a:prstGeom prst="rect">
            <a:avLst/>
          </a:prstGeom>
        </p:spPr>
      </p:pic>
      <p:sp>
        <p:nvSpPr>
          <p:cNvPr id="6" name="文本框 23"/>
          <p:cNvSpPr txBox="1"/>
          <p:nvPr/>
        </p:nvSpPr>
        <p:spPr bwMode="auto">
          <a:xfrm>
            <a:off x="6347460" y="1682750"/>
            <a:ext cx="1344295" cy="37528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7" grpId="1" animBg="1"/>
      <p:bldP spid="6" grpId="0" bldLvl="0" animBg="1"/>
      <p:bldP spid="6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545" y="694690"/>
            <a:ext cx="11598910" cy="61633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0428" y="149344"/>
            <a:ext cx="1130584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91820">
              <a:defRPr/>
            </a:pPr>
            <a:r>
              <a:rPr lang="zh-CN" altLang="en-US" sz="2400" b="1" dirty="0">
                <a:solidFill>
                  <a:srgbClr val="0049CF"/>
                </a:solidFill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</a:t>
            </a:r>
            <a:endParaRPr lang="zh-CN" altLang="en-US" sz="2400" b="1" dirty="0">
              <a:solidFill>
                <a:srgbClr val="0049CF"/>
              </a:solidFill>
              <a:latin typeface="微软雅黑" panose="020B0503020204020204" charset="-122"/>
              <a:ea typeface="微软雅黑" panose="020B0503020204020204" charset="-122"/>
              <a:cs typeface="Aparajita" panose="020B0604020202020204" pitchFamily="34" charset="0"/>
            </a:endParaRPr>
          </a:p>
        </p:txBody>
      </p:sp>
      <p:sp>
        <p:nvSpPr>
          <p:cNvPr id="4" name="文本框 23"/>
          <p:cNvSpPr txBox="1"/>
          <p:nvPr/>
        </p:nvSpPr>
        <p:spPr bwMode="auto">
          <a:xfrm>
            <a:off x="3314065" y="1149985"/>
            <a:ext cx="1247140" cy="49403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7" name="文本框 23"/>
          <p:cNvSpPr txBox="1"/>
          <p:nvPr/>
        </p:nvSpPr>
        <p:spPr bwMode="auto">
          <a:xfrm>
            <a:off x="587375" y="1719580"/>
            <a:ext cx="1398270" cy="42100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165" y="2408555"/>
            <a:ext cx="8755380" cy="4298950"/>
          </a:xfrm>
          <a:prstGeom prst="rect">
            <a:avLst/>
          </a:prstGeom>
        </p:spPr>
      </p:pic>
      <p:sp>
        <p:nvSpPr>
          <p:cNvPr id="6" name="文本框 23"/>
          <p:cNvSpPr txBox="1"/>
          <p:nvPr/>
        </p:nvSpPr>
        <p:spPr bwMode="auto">
          <a:xfrm>
            <a:off x="6145530" y="2498090"/>
            <a:ext cx="2152650" cy="37528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10" name="标题 9"/>
          <p:cNvSpPr/>
          <p:nvPr>
            <p:ph type="title"/>
          </p:nvPr>
        </p:nvSpPr>
        <p:spPr>
          <a:xfrm>
            <a:off x="838835" y="200025"/>
            <a:ext cx="10010775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出版物</a:t>
            </a:r>
            <a:r>
              <a:rPr dirty="0">
                <a:solidFill>
                  <a:srgbClr val="0070C0"/>
                </a:solidFill>
              </a:rPr>
              <a:t>检索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7" grpId="1" animBg="1"/>
      <p:bldP spid="6" grpId="0" bldLvl="0" animBg="1"/>
      <p:bldP spid="6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545" y="694690"/>
            <a:ext cx="11598910" cy="61633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0428" y="149344"/>
            <a:ext cx="1130584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91820">
              <a:defRPr/>
            </a:pPr>
            <a:r>
              <a:rPr lang="zh-CN" altLang="en-US" sz="2400" b="1" dirty="0">
                <a:solidFill>
                  <a:srgbClr val="0049CF"/>
                </a:solidFill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</a:t>
            </a:r>
            <a:endParaRPr lang="zh-CN" altLang="en-US" sz="2400" b="1" dirty="0">
              <a:solidFill>
                <a:srgbClr val="0049CF"/>
              </a:solidFill>
              <a:latin typeface="微软雅黑" panose="020B0503020204020204" charset="-122"/>
              <a:ea typeface="微软雅黑" panose="020B0503020204020204" charset="-122"/>
              <a:cs typeface="Aparajita" panose="020B0604020202020204" pitchFamily="34" charset="0"/>
            </a:endParaRPr>
          </a:p>
        </p:txBody>
      </p:sp>
      <p:sp>
        <p:nvSpPr>
          <p:cNvPr id="4" name="文本框 23"/>
          <p:cNvSpPr txBox="1"/>
          <p:nvPr/>
        </p:nvSpPr>
        <p:spPr bwMode="auto">
          <a:xfrm>
            <a:off x="3378835" y="1149985"/>
            <a:ext cx="1247140" cy="49403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7" name="文本框 23"/>
          <p:cNvSpPr txBox="1"/>
          <p:nvPr/>
        </p:nvSpPr>
        <p:spPr bwMode="auto">
          <a:xfrm>
            <a:off x="598170" y="2915920"/>
            <a:ext cx="1398270" cy="42100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760" y="1644015"/>
            <a:ext cx="8864600" cy="5132705"/>
          </a:xfrm>
          <a:prstGeom prst="rect">
            <a:avLst/>
          </a:prstGeom>
        </p:spPr>
      </p:pic>
      <p:sp>
        <p:nvSpPr>
          <p:cNvPr id="6" name="文本框 23"/>
          <p:cNvSpPr txBox="1"/>
          <p:nvPr/>
        </p:nvSpPr>
        <p:spPr bwMode="auto">
          <a:xfrm>
            <a:off x="6298565" y="2297430"/>
            <a:ext cx="1957705" cy="37528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11" name="标题 10"/>
          <p:cNvSpPr/>
          <p:nvPr>
            <p:ph type="title"/>
          </p:nvPr>
        </p:nvSpPr>
        <p:spPr>
          <a:xfrm>
            <a:off x="838835" y="200025"/>
            <a:ext cx="10010775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出版物</a:t>
            </a:r>
            <a:r>
              <a:rPr dirty="0">
                <a:solidFill>
                  <a:srgbClr val="0070C0"/>
                </a:solidFill>
              </a:rPr>
              <a:t>检索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7" grpId="1" animBg="1"/>
      <p:bldP spid="6" grpId="0" bldLvl="0" animBg="1"/>
      <p:bldP spid="6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545" y="694690"/>
            <a:ext cx="11598910" cy="61633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0428" y="149344"/>
            <a:ext cx="1130584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91820">
              <a:defRPr/>
            </a:pPr>
            <a:r>
              <a:rPr lang="zh-CN" altLang="en-US" sz="2400" b="1" dirty="0">
                <a:solidFill>
                  <a:srgbClr val="0049CF"/>
                </a:solidFill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</a:t>
            </a:r>
            <a:endParaRPr lang="zh-CN" altLang="en-US" sz="2400" b="1" dirty="0">
              <a:solidFill>
                <a:srgbClr val="0049CF"/>
              </a:solidFill>
              <a:latin typeface="微软雅黑" panose="020B0503020204020204" charset="-122"/>
              <a:ea typeface="微软雅黑" panose="020B0503020204020204" charset="-122"/>
              <a:cs typeface="Aparajita" panose="020B0604020202020204" pitchFamily="34" charset="0"/>
            </a:endParaRPr>
          </a:p>
        </p:txBody>
      </p:sp>
      <p:sp>
        <p:nvSpPr>
          <p:cNvPr id="4" name="文本框 23"/>
          <p:cNvSpPr txBox="1"/>
          <p:nvPr/>
        </p:nvSpPr>
        <p:spPr bwMode="auto">
          <a:xfrm>
            <a:off x="3389630" y="1171575"/>
            <a:ext cx="1247140" cy="49403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7" name="文本框 23"/>
          <p:cNvSpPr txBox="1"/>
          <p:nvPr/>
        </p:nvSpPr>
        <p:spPr bwMode="auto">
          <a:xfrm>
            <a:off x="598170" y="2894330"/>
            <a:ext cx="1398270" cy="42100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11" name="标题 10"/>
          <p:cNvSpPr/>
          <p:nvPr>
            <p:ph type="title"/>
          </p:nvPr>
        </p:nvSpPr>
        <p:spPr>
          <a:xfrm>
            <a:off x="838835" y="200025"/>
            <a:ext cx="10010775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出版物</a:t>
            </a:r>
            <a:r>
              <a:rPr dirty="0">
                <a:solidFill>
                  <a:srgbClr val="0070C0"/>
                </a:solidFill>
              </a:rPr>
              <a:t>检索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50" y="1969135"/>
            <a:ext cx="9047480" cy="4768215"/>
          </a:xfrm>
          <a:prstGeom prst="rect">
            <a:avLst/>
          </a:prstGeom>
        </p:spPr>
      </p:pic>
      <p:sp>
        <p:nvSpPr>
          <p:cNvPr id="6" name="文本框 23"/>
          <p:cNvSpPr txBox="1"/>
          <p:nvPr/>
        </p:nvSpPr>
        <p:spPr bwMode="auto">
          <a:xfrm>
            <a:off x="6297295" y="2190115"/>
            <a:ext cx="1850390" cy="37528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7" grpId="1" animBg="1"/>
      <p:bldP spid="6" grpId="0" bldLvl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3990" y="826770"/>
            <a:ext cx="11826240" cy="5668645"/>
          </a:xfrm>
          <a:prstGeom prst="rect">
            <a:avLst/>
          </a:prstGeom>
        </p:spPr>
      </p:pic>
      <p:sp>
        <p:nvSpPr>
          <p:cNvPr id="4" name="标题 3"/>
          <p:cNvSpPr/>
          <p:nvPr>
            <p:ph type="title"/>
          </p:nvPr>
        </p:nvSpPr>
        <p:spPr>
          <a:xfrm>
            <a:off x="849453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/>
              <a:t>文献筛选</a:t>
            </a:r>
            <a:endParaRPr dirty="0"/>
          </a:p>
        </p:txBody>
      </p:sp>
      <p:sp>
        <p:nvSpPr>
          <p:cNvPr id="17" name="圆角矩形标注 16"/>
          <p:cNvSpPr/>
          <p:nvPr/>
        </p:nvSpPr>
        <p:spPr>
          <a:xfrm>
            <a:off x="1945640" y="2552065"/>
            <a:ext cx="5743575" cy="838835"/>
          </a:xfrm>
          <a:prstGeom prst="wedgeRoundRectCallout">
            <a:avLst>
              <a:gd name="adj1" fmla="val -40456"/>
              <a:gd name="adj2" fmla="val -89680"/>
              <a:gd name="adj3" fmla="val 16667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Verdana" panose="020B0604030504040204" pitchFamily="34" charset="0"/>
              </a:rPr>
              <a:t>点击“中文”或“外文”，查看检索结果中的中文文献或外文文献。点击“总库”回到中外文混检结果。</a:t>
            </a:r>
            <a:endParaRPr lang="zh-CN" altLang="en-US" sz="16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Verdana" panose="020B0604030504040204" pitchFamily="34" charset="0"/>
            </a:endParaRPr>
          </a:p>
        </p:txBody>
      </p:sp>
      <p:sp>
        <p:nvSpPr>
          <p:cNvPr id="6" name="文本框 23"/>
          <p:cNvSpPr txBox="1"/>
          <p:nvPr/>
        </p:nvSpPr>
        <p:spPr bwMode="auto">
          <a:xfrm>
            <a:off x="755650" y="1633855"/>
            <a:ext cx="798195" cy="593725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5" name="文本框 23"/>
          <p:cNvSpPr txBox="1"/>
          <p:nvPr/>
        </p:nvSpPr>
        <p:spPr bwMode="auto">
          <a:xfrm>
            <a:off x="1870075" y="1633855"/>
            <a:ext cx="667385" cy="593725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6" grpId="0" bldLvl="0" animBg="1"/>
      <p:bldP spid="6" grpId="1" animBg="1"/>
      <p:bldP spid="5" grpId="0" bldLvl="0" animBg="1"/>
      <p:bldP spid="5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890" y="876300"/>
            <a:ext cx="11407140" cy="577532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0428" y="149344"/>
            <a:ext cx="1130584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91820">
              <a:defRPr/>
            </a:pPr>
            <a:r>
              <a:rPr lang="zh-CN" altLang="en-US" sz="2400" b="1" dirty="0">
                <a:solidFill>
                  <a:srgbClr val="0049CF"/>
                </a:solidFill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</a:t>
            </a:r>
            <a:endParaRPr lang="zh-CN" altLang="en-US" sz="2400" b="1" dirty="0">
              <a:solidFill>
                <a:srgbClr val="0049CF"/>
              </a:solidFill>
              <a:latin typeface="微软雅黑" panose="020B0503020204020204" charset="-122"/>
              <a:ea typeface="微软雅黑" panose="020B0503020204020204" charset="-122"/>
              <a:cs typeface="Aparajita" panose="020B0604020202020204" pitchFamily="34" charset="0"/>
            </a:endParaRPr>
          </a:p>
        </p:txBody>
      </p:sp>
      <p:sp>
        <p:nvSpPr>
          <p:cNvPr id="4" name="文本框 23"/>
          <p:cNvSpPr txBox="1"/>
          <p:nvPr/>
        </p:nvSpPr>
        <p:spPr bwMode="auto">
          <a:xfrm>
            <a:off x="4185920" y="1951355"/>
            <a:ext cx="1247140" cy="49403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7" name="文本框 23"/>
          <p:cNvSpPr txBox="1"/>
          <p:nvPr/>
        </p:nvSpPr>
        <p:spPr bwMode="auto">
          <a:xfrm>
            <a:off x="1006475" y="1530350"/>
            <a:ext cx="1259205" cy="42100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11" name="标题 10"/>
          <p:cNvSpPr/>
          <p:nvPr>
            <p:ph type="title"/>
          </p:nvPr>
        </p:nvSpPr>
        <p:spPr>
          <a:xfrm>
            <a:off x="838835" y="200025"/>
            <a:ext cx="10010775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原版目录页下载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35" y="641985"/>
            <a:ext cx="10007600" cy="61131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7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31520" y="5116195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研究现状</a:t>
            </a:r>
            <a:endParaRPr lang="zh-CN" altLang="en-US"/>
          </a:p>
        </p:txBody>
      </p:sp>
      <p:sp>
        <p:nvSpPr>
          <p:cNvPr id="6" name="椭圆 174"/>
          <p:cNvSpPr/>
          <p:nvPr/>
        </p:nvSpPr>
        <p:spPr>
          <a:xfrm>
            <a:off x="965472" y="3043514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EC6D6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lstStyle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文献泛检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标题 3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科研的步骤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3" name="AutoShape 4"/>
          <p:cNvSpPr/>
          <p:nvPr/>
        </p:nvSpPr>
        <p:spPr>
          <a:xfrm>
            <a:off x="605608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EC6D6E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确定选题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AutoShape 4"/>
          <p:cNvSpPr/>
          <p:nvPr/>
        </p:nvSpPr>
        <p:spPr>
          <a:xfrm>
            <a:off x="3545931" y="1108820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9ED7ED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素材收集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AutoShape 4"/>
          <p:cNvSpPr/>
          <p:nvPr/>
        </p:nvSpPr>
        <p:spPr>
          <a:xfrm>
            <a:off x="6272575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EC6D6E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论文</a:t>
            </a: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撰写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AutoShape 4"/>
          <p:cNvSpPr/>
          <p:nvPr/>
        </p:nvSpPr>
        <p:spPr>
          <a:xfrm>
            <a:off x="8999220" y="1108818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9ED7ED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选刊投稿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5"/>
          <p:cNvCxnSpPr/>
          <p:nvPr/>
        </p:nvCxnSpPr>
        <p:spPr>
          <a:xfrm>
            <a:off x="300758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145"/>
          <p:cNvCxnSpPr/>
          <p:nvPr/>
        </p:nvCxnSpPr>
        <p:spPr>
          <a:xfrm>
            <a:off x="582199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直接连接符 145"/>
          <p:cNvCxnSpPr/>
          <p:nvPr/>
        </p:nvCxnSpPr>
        <p:spPr>
          <a:xfrm>
            <a:off x="8548416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椭圆 174"/>
          <p:cNvSpPr/>
          <p:nvPr/>
        </p:nvSpPr>
        <p:spPr>
          <a:xfrm>
            <a:off x="9359265" y="3054350"/>
            <a:ext cx="1417955" cy="1417955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8DD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创作选刊</a:t>
            </a:r>
            <a:endParaRPr lang="zh-CN" altLang="en-US" sz="1400" b="1" baseline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上弧形箭头 1"/>
          <p:cNvSpPr/>
          <p:nvPr/>
        </p:nvSpPr>
        <p:spPr>
          <a:xfrm rot="19860000" flipH="1">
            <a:off x="1348586" y="1868447"/>
            <a:ext cx="669600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上弧形箭头 1"/>
          <p:cNvSpPr/>
          <p:nvPr/>
        </p:nvSpPr>
        <p:spPr>
          <a:xfrm rot="19860000" flipH="1">
            <a:off x="571900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上弧形箭头 1"/>
          <p:cNvSpPr/>
          <p:nvPr/>
        </p:nvSpPr>
        <p:spPr>
          <a:xfrm rot="19860000" flipH="1">
            <a:off x="968648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232265" y="5116830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产出成果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sp>
        <p:nvSpPr>
          <p:cNvPr id="2" name="椭圆 174"/>
          <p:cNvSpPr/>
          <p:nvPr/>
        </p:nvSpPr>
        <p:spPr>
          <a:xfrm>
            <a:off x="3906157" y="305684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8DD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文献精检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椭圆 174"/>
          <p:cNvSpPr/>
          <p:nvPr/>
        </p:nvSpPr>
        <p:spPr>
          <a:xfrm>
            <a:off x="6632847" y="305430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EC6D6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阅读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71110" y="5112385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积累素材</a:t>
            </a:r>
            <a:endParaRPr lang="zh-CN" altLang="en-US"/>
          </a:p>
        </p:txBody>
      </p:sp>
      <p:sp>
        <p:nvSpPr>
          <p:cNvPr id="27" name="加号 26"/>
          <p:cNvSpPr/>
          <p:nvPr/>
        </p:nvSpPr>
        <p:spPr>
          <a:xfrm>
            <a:off x="5777865" y="3618230"/>
            <a:ext cx="495300" cy="489585"/>
          </a:xfrm>
          <a:prstGeom prst="mathPlus">
            <a:avLst/>
          </a:prstGeom>
          <a:solidFill>
            <a:srgbClr val="00B0F0"/>
          </a:solidFill>
          <a:ln>
            <a:solidFill>
              <a:srgbClr val="3D7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6" grpId="1" animBg="1"/>
      <p:bldP spid="24" grpId="1" animBg="1"/>
      <p:bldP spid="2" grpId="1" animBg="1"/>
      <p:bldP spid="17" grpId="1" animBg="1"/>
      <p:bldP spid="12" grpId="1" animBg="1"/>
      <p:bldP spid="32" grpId="1" animBg="1"/>
      <p:bldP spid="33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40640" y="3956050"/>
            <a:ext cx="12282805" cy="1389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613660" y="4097655"/>
            <a:ext cx="6974205" cy="11068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感谢您的倾听！</a:t>
            </a:r>
            <a:endParaRPr lang="zh-CN" altLang="en-US" sz="66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6" b="13913"/>
          <a:stretch>
            <a:fillRect/>
          </a:stretch>
        </p:blipFill>
        <p:spPr bwMode="auto">
          <a:xfrm>
            <a:off x="9728366" y="3837305"/>
            <a:ext cx="2463634" cy="302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17440" y="481965"/>
            <a:ext cx="2530475" cy="25304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3990" y="826770"/>
            <a:ext cx="11826240" cy="5668645"/>
          </a:xfrm>
          <a:prstGeom prst="rect">
            <a:avLst/>
          </a:prstGeom>
        </p:spPr>
      </p:pic>
      <p:sp>
        <p:nvSpPr>
          <p:cNvPr id="3" name="圆角矩形标注 2"/>
          <p:cNvSpPr/>
          <p:nvPr/>
        </p:nvSpPr>
        <p:spPr>
          <a:xfrm>
            <a:off x="5883910" y="2775585"/>
            <a:ext cx="5274310" cy="1306830"/>
          </a:xfrm>
          <a:prstGeom prst="wedgeRoundRectCallout">
            <a:avLst>
              <a:gd name="adj1" fmla="val -38069"/>
              <a:gd name="adj2" fmla="val -84622"/>
              <a:gd name="adj3" fmla="val 16667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Verdana" panose="020B0604030504040204" pitchFamily="34" charset="0"/>
              </a:rPr>
              <a:t>横向展示所有资源类型文献，各资源类型下显示符合检索条件的文献量，突显总库各资源的文献分布情况，可点击切换查看不同资源类型下的文献。</a:t>
            </a:r>
            <a:endParaRPr lang="zh-CN" altLang="en-US" sz="16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Verdana" panose="020B0604030504040204" pitchFamily="34" charset="0"/>
            </a:endParaRPr>
          </a:p>
        </p:txBody>
      </p:sp>
      <p:sp>
        <p:nvSpPr>
          <p:cNvPr id="6" name="文本框 23"/>
          <p:cNvSpPr txBox="1"/>
          <p:nvPr/>
        </p:nvSpPr>
        <p:spPr bwMode="auto">
          <a:xfrm>
            <a:off x="2788920" y="1568450"/>
            <a:ext cx="8062595" cy="64389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8" name="标题 7"/>
          <p:cNvSpPr/>
          <p:nvPr>
            <p:ph type="title"/>
          </p:nvPr>
        </p:nvSpPr>
        <p:spPr>
          <a:xfrm>
            <a:off x="849453" y="200022"/>
            <a:ext cx="10010644" cy="441960"/>
          </a:xfrm>
        </p:spPr>
        <p:txBody>
          <a:bodyPr>
            <a:normAutofit fontScale="90000"/>
          </a:bodyPr>
          <a:p>
            <a:r>
              <a:rPr dirty="0"/>
              <a:t>文献筛选</a:t>
            </a:r>
            <a:endParaRPr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3990" y="826770"/>
            <a:ext cx="11826240" cy="5668645"/>
          </a:xfrm>
          <a:prstGeom prst="rect">
            <a:avLst/>
          </a:prstGeom>
        </p:spPr>
      </p:pic>
      <p:sp>
        <p:nvSpPr>
          <p:cNvPr id="17" name="圆角矩形 5"/>
          <p:cNvSpPr/>
          <p:nvPr/>
        </p:nvSpPr>
        <p:spPr>
          <a:xfrm>
            <a:off x="2686232" y="2777711"/>
            <a:ext cx="6265818" cy="847504"/>
          </a:xfrm>
          <a:prstGeom prst="wedgeRoundRectCallout">
            <a:avLst>
              <a:gd name="adj1" fmla="val -50529"/>
              <a:gd name="adj2" fmla="val 95105"/>
              <a:gd name="adj3" fmla="val 16667"/>
            </a:avLst>
          </a:prstGeom>
          <a:solidFill>
            <a:srgbClr val="FF9933"/>
          </a:solidFill>
          <a:ln w="25400">
            <a:noFill/>
          </a:ln>
        </p:spPr>
        <p:txBody>
          <a:bodyPr wrap="none" anchor="ctr"/>
          <a:lstStyle/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左侧分组筛选区，提供多层面的筛选角度，并支持多个条件的组合</a:t>
            </a:r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筛选，快速、精准地从检索结果中筛选出所需的优质文献。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23"/>
          <p:cNvSpPr txBox="1"/>
          <p:nvPr/>
        </p:nvSpPr>
        <p:spPr bwMode="auto">
          <a:xfrm>
            <a:off x="321310" y="2663190"/>
            <a:ext cx="2221865" cy="383286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7" name="标题 6"/>
          <p:cNvSpPr/>
          <p:nvPr>
            <p:ph type="title"/>
          </p:nvPr>
        </p:nvSpPr>
        <p:spPr>
          <a:xfrm>
            <a:off x="849453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/>
              <a:t>文献筛选</a:t>
            </a:r>
            <a:endParaRPr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2880" y="859155"/>
            <a:ext cx="11826240" cy="56686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10" y="2722880"/>
            <a:ext cx="2245360" cy="3543935"/>
          </a:xfrm>
          <a:prstGeom prst="rect">
            <a:avLst/>
          </a:prstGeom>
        </p:spPr>
      </p:pic>
      <p:sp>
        <p:nvSpPr>
          <p:cNvPr id="9" name="文本框 23"/>
          <p:cNvSpPr txBox="1"/>
          <p:nvPr/>
        </p:nvSpPr>
        <p:spPr bwMode="auto">
          <a:xfrm>
            <a:off x="381000" y="3454400"/>
            <a:ext cx="1353185" cy="292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10" y="2722880"/>
            <a:ext cx="2245360" cy="3852545"/>
          </a:xfrm>
          <a:prstGeom prst="rect">
            <a:avLst/>
          </a:prstGeom>
        </p:spPr>
      </p:pic>
      <p:sp>
        <p:nvSpPr>
          <p:cNvPr id="11" name="文本框 23"/>
          <p:cNvSpPr txBox="1"/>
          <p:nvPr/>
        </p:nvSpPr>
        <p:spPr bwMode="auto">
          <a:xfrm>
            <a:off x="381000" y="4430395"/>
            <a:ext cx="1471930" cy="292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1108075"/>
            <a:ext cx="11758930" cy="5749925"/>
          </a:xfrm>
          <a:prstGeom prst="rect">
            <a:avLst/>
          </a:prstGeom>
        </p:spPr>
      </p:pic>
      <p:sp>
        <p:nvSpPr>
          <p:cNvPr id="13" name="文本框 23"/>
          <p:cNvSpPr txBox="1"/>
          <p:nvPr/>
        </p:nvSpPr>
        <p:spPr bwMode="auto">
          <a:xfrm>
            <a:off x="10332085" y="1844675"/>
            <a:ext cx="1353185" cy="292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15" name="标题 14"/>
          <p:cNvSpPr/>
          <p:nvPr>
            <p:ph type="title"/>
          </p:nvPr>
        </p:nvSpPr>
        <p:spPr>
          <a:xfrm>
            <a:off x="849453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/>
              <a:t>文献筛选</a:t>
            </a:r>
            <a:endParaRPr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1" grpId="0" bldLvl="0" animBg="1"/>
      <p:bldP spid="11" grpId="1" animBg="1"/>
      <p:bldP spid="13" grpId="0" bldLvl="0" animBg="1"/>
      <p:bldP spid="13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91427"/>
  <p:tag name="KSO_WM_TEMPLATE_THUMBS_INDEX" val="1、2、3、4、14、15"/>
  <p:tag name="KSO_WM_TEMPLATE_SUBCATEGORY" val="0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91427"/>
  <p:tag name="KSO_WM_TEMPLATE_THUMBS_INDEX" val="1、2、3、4、14、15"/>
  <p:tag name="KSO_WM_TEMPLATE_SUBCATEGORY" val="0"/>
</p:tagLst>
</file>

<file path=ppt/tags/tag29.xml><?xml version="1.0" encoding="utf-8"?>
<p:tagLst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SECTION TITLE"/>
  <p:tag name="KSO_WM_TEMPLATE_CATEGORY" val="custom"/>
  <p:tag name="KSO_WM_TEMPLATE_INDEX" val="20181643"/>
  <p:tag name="KSO_WM_UNIT_ID" val="custom20181643_15*a*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basetag"/>
  <p:tag name="KSO_WM_TEMPLATE_INDEX" val="20163021"/>
</p:tagLst>
</file>

<file path=ppt/tags/tag33.xml><?xml version="1.0" encoding="utf-8"?>
<p:tagLst xmlns:p="http://schemas.openxmlformats.org/presentationml/2006/main">
  <p:tag name="KSO_WM_UNIT_PLACING_PICTURE_USER_VIEWPORT" val="{&quot;height&quot;:8927,&quot;width&quot;:18624}"/>
</p:tagLst>
</file>

<file path=ppt/tags/tag34.xml><?xml version="1.0" encoding="utf-8"?>
<p:tagLst xmlns:p="http://schemas.openxmlformats.org/presentationml/2006/main">
  <p:tag name="KSO_WM_UNIT_PLACING_PICTURE_USER_VIEWPORT" val="{&quot;height&quot;:8927,&quot;width&quot;:18624}"/>
</p:tagLst>
</file>

<file path=ppt/tags/tag35.xml><?xml version="1.0" encoding="utf-8"?>
<p:tagLst xmlns:p="http://schemas.openxmlformats.org/presentationml/2006/main">
  <p:tag name="KSO_WM_UNIT_PLACING_PICTURE_USER_VIEWPORT" val="{&quot;height&quot;:8927,&quot;width&quot;:18624}"/>
</p:tagLst>
</file>

<file path=ppt/tags/tag36.xml><?xml version="1.0" encoding="utf-8"?>
<p:tagLst xmlns:p="http://schemas.openxmlformats.org/presentationml/2006/main">
  <p:tag name="KSO_WM_UNIT_PLACING_PICTURE_USER_VIEWPORT" val="{&quot;height&quot;:8927,&quot;width&quot;:18624}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UNIT_PLACING_PICTURE_USER_VIEWPORT" val="{&quot;height&quot;:9787,&quot;width&quot;:18404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UNIT_PLACING_PICTURE_USER_VIEWPORT" val="{&quot;height&quot;:9110,&quot;width&quot;:18750}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basetag"/>
  <p:tag name="KSO_WM_TEMPLATE_INDEX" val="2016302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basetag"/>
  <p:tag name="KSO_WM_TEMPLATE_INDEX" val="20163021"/>
</p:tagLst>
</file>

<file path=ppt/tags/tag51.xml><?xml version="1.0" encoding="utf-8"?>
<p:tagLst xmlns:p="http://schemas.openxmlformats.org/presentationml/2006/main">
  <p:tag name="KSO_WM_BEAUTIFY_FLAG" val="#wm#"/>
  <p:tag name="KSO_WM_TEMPLATE_CATEGORY" val="basetag"/>
  <p:tag name="KSO_WM_TEMPLATE_INDEX" val="20163021"/>
</p:tagLst>
</file>

<file path=ppt/tags/tag52.xml><?xml version="1.0" encoding="utf-8"?>
<p:tagLst xmlns:p="http://schemas.openxmlformats.org/presentationml/2006/main">
  <p:tag name="KSO_WM_UNIT_PLACING_PICTURE_USER_VIEWPORT" val="{&quot;height&quot;:4757.9039370078735,&quot;width&quot;:3879.738582677165}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PP_MARK_KEY" val="519550c0-b8a5-4029-8592-4b2f4dc76d36"/>
  <p:tag name="COMMONDATA" val="eyJoZGlkIjoiNDIzYTVjZGNiNjk0NWZkODZmNGMyOTM0YTZhZDI2NTk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20191427">
      <a:dk1>
        <a:srgbClr val="000000"/>
      </a:dk1>
      <a:lt1>
        <a:srgbClr val="FFFFFF"/>
      </a:lt1>
      <a:dk2>
        <a:srgbClr val="768394"/>
      </a:dk2>
      <a:lt2>
        <a:srgbClr val="B23150"/>
      </a:lt2>
      <a:accent1>
        <a:srgbClr val="5F1134"/>
      </a:accent1>
      <a:accent2>
        <a:srgbClr val="B23150"/>
      </a:accent2>
      <a:accent3>
        <a:srgbClr val="E47393"/>
      </a:accent3>
      <a:accent4>
        <a:srgbClr val="5F1134"/>
      </a:accent4>
      <a:accent5>
        <a:srgbClr val="B23150"/>
      </a:accent5>
      <a:accent6>
        <a:srgbClr val="E47393"/>
      </a:accent6>
      <a:hlink>
        <a:srgbClr val="4276AA"/>
      </a:hlink>
      <a:folHlink>
        <a:srgbClr val="BFBFBF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复件 400TGp_globalcity_light_ani">
  <a:themeElements>
    <a:clrScheme name="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50505"/>
      </a:accent4>
      <a:accent5>
        <a:srgbClr val="B2D4EF"/>
      </a:accent5>
      <a:accent6>
        <a:srgbClr val="800280"/>
      </a:accent6>
      <a:hlink>
        <a:srgbClr val="F77A1D"/>
      </a:hlink>
      <a:folHlink>
        <a:srgbClr val="5BBE4E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15151"/>
        </a:accent4>
        <a:accent5>
          <a:srgbClr val="E5D8B3"/>
        </a:accent5>
        <a:accent6>
          <a:srgbClr val="1F85A6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15151"/>
        </a:accent4>
        <a:accent5>
          <a:srgbClr val="BFC1D7"/>
        </a:accent5>
        <a:accent6>
          <a:srgbClr val="7E2D6F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50505"/>
        </a:accent4>
        <a:accent5>
          <a:srgbClr val="B2D4EF"/>
        </a:accent5>
        <a:accent6>
          <a:srgbClr val="800280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20191427">
      <a:dk1>
        <a:srgbClr val="000000"/>
      </a:dk1>
      <a:lt1>
        <a:srgbClr val="FFFFFF"/>
      </a:lt1>
      <a:dk2>
        <a:srgbClr val="768394"/>
      </a:dk2>
      <a:lt2>
        <a:srgbClr val="B23150"/>
      </a:lt2>
      <a:accent1>
        <a:srgbClr val="5F1134"/>
      </a:accent1>
      <a:accent2>
        <a:srgbClr val="B23150"/>
      </a:accent2>
      <a:accent3>
        <a:srgbClr val="E47393"/>
      </a:accent3>
      <a:accent4>
        <a:srgbClr val="5F1134"/>
      </a:accent4>
      <a:accent5>
        <a:srgbClr val="B23150"/>
      </a:accent5>
      <a:accent6>
        <a:srgbClr val="E47393"/>
      </a:accent6>
      <a:hlink>
        <a:srgbClr val="4276AA"/>
      </a:hlink>
      <a:folHlink>
        <a:srgbClr val="BFBFBF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1888</Words>
  <Application>WPS 演示</Application>
  <PresentationFormat>宽屏</PresentationFormat>
  <Paragraphs>346</Paragraphs>
  <Slides>62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62</vt:i4>
      </vt:variant>
    </vt:vector>
  </HeadingPairs>
  <TitlesOfParts>
    <vt:vector size="82" baseType="lpstr">
      <vt:lpstr>Arial</vt:lpstr>
      <vt:lpstr>宋体</vt:lpstr>
      <vt:lpstr>Wingdings</vt:lpstr>
      <vt:lpstr>Times New Roman</vt:lpstr>
      <vt:lpstr>微软雅黑</vt:lpstr>
      <vt:lpstr>汉仪旗黑-85S</vt:lpstr>
      <vt:lpstr>黑体</vt:lpstr>
      <vt:lpstr>仿宋</vt:lpstr>
      <vt:lpstr>楷体_GB2312</vt:lpstr>
      <vt:lpstr>新宋体</vt:lpstr>
      <vt:lpstr>Calibri</vt:lpstr>
      <vt:lpstr>Verdana</vt:lpstr>
      <vt:lpstr>Arial Unicode MS</vt:lpstr>
      <vt:lpstr>等线</vt:lpstr>
      <vt:lpstr>Aparajita</vt:lpstr>
      <vt:lpstr>楷体</vt:lpstr>
      <vt:lpstr>华文楷体</vt:lpstr>
      <vt:lpstr>Office 主题​​</vt:lpstr>
      <vt:lpstr>复件 400TGp_globalcity_light_ani</vt:lpstr>
      <vt:lpstr>3_Office 主题​​</vt:lpstr>
      <vt:lpstr>PowerPoint 演示文稿</vt:lpstr>
      <vt:lpstr>科研的步骤 </vt:lpstr>
      <vt:lpstr>一框式检索</vt:lpstr>
      <vt:lpstr>一框式检索-检索词智能提示</vt:lpstr>
      <vt:lpstr>文献筛选</vt:lpstr>
      <vt:lpstr>文献筛选</vt:lpstr>
      <vt:lpstr>文献筛选</vt:lpstr>
      <vt:lpstr>文献筛选</vt:lpstr>
      <vt:lpstr>文献筛选</vt:lpstr>
      <vt:lpstr>文献整体分析</vt:lpstr>
      <vt:lpstr>文献整体分析</vt:lpstr>
      <vt:lpstr>文献整体分析</vt:lpstr>
      <vt:lpstr>文献整体分析</vt:lpstr>
      <vt:lpstr>作者发文检索</vt:lpstr>
      <vt:lpstr>作者发文检索</vt:lpstr>
      <vt:lpstr>如何找研究点</vt:lpstr>
      <vt:lpstr>查找研究点的三种方式</vt:lpstr>
      <vt:lpstr>查找研究点的三种方式-学科交叉点</vt:lpstr>
      <vt:lpstr>查找研究点的三种方式-政策导向点</vt:lpstr>
      <vt:lpstr>查找研究点的三种方式-热点中的忽视点</vt:lpstr>
      <vt:lpstr>查找研究点的三种方式-热点中的忽视点</vt:lpstr>
      <vt:lpstr>查找研究点的三种方式-热点中的忽视点</vt:lpstr>
      <vt:lpstr>查找研究点的三种方式-热点中的忽视点</vt:lpstr>
      <vt:lpstr>查找研究点的三种方式-热点中的忽视点</vt:lpstr>
      <vt:lpstr>科研的步骤 </vt:lpstr>
      <vt:lpstr>高级检索</vt:lpstr>
      <vt:lpstr>高级检索-检索词的智能提示</vt:lpstr>
      <vt:lpstr>高级检索-了解行业前沿动态</vt:lpstr>
      <vt:lpstr>高级检索-期刊</vt:lpstr>
      <vt:lpstr>高级检索</vt:lpstr>
      <vt:lpstr>高级检索</vt:lpstr>
      <vt:lpstr>高级检索-学位论文库</vt:lpstr>
      <vt:lpstr>可视化分析</vt:lpstr>
      <vt:lpstr>可视化分析</vt:lpstr>
      <vt:lpstr>可视化分析</vt:lpstr>
      <vt:lpstr>可视化分析</vt:lpstr>
      <vt:lpstr>可视化分析</vt:lpstr>
      <vt:lpstr>知网节</vt:lpstr>
      <vt:lpstr>知网节 </vt:lpstr>
      <vt:lpstr>知网节 </vt:lpstr>
      <vt:lpstr>知网节 </vt:lpstr>
      <vt:lpstr>知网节 </vt:lpstr>
      <vt:lpstr>在线阅读 </vt:lpstr>
      <vt:lpstr>在线阅读 </vt:lpstr>
      <vt:lpstr>论文写作的步骤 </vt:lpstr>
      <vt:lpstr>创作-导出引文格式</vt:lpstr>
      <vt:lpstr>创作-导出引文格式</vt:lpstr>
      <vt:lpstr>创作-导出引文格式</vt:lpstr>
      <vt:lpstr>出版物检索</vt:lpstr>
      <vt:lpstr>出版物检索</vt:lpstr>
      <vt:lpstr>出版物检索</vt:lpstr>
      <vt:lpstr>出版物检索</vt:lpstr>
      <vt:lpstr>出版物检索</vt:lpstr>
      <vt:lpstr>出版物检索</vt:lpstr>
      <vt:lpstr>出版物检索</vt:lpstr>
      <vt:lpstr>出版物检索</vt:lpstr>
      <vt:lpstr>出版物检索</vt:lpstr>
      <vt:lpstr>出版物检索</vt:lpstr>
      <vt:lpstr>出版物检索</vt:lpstr>
      <vt:lpstr>原版目录页下载</vt:lpstr>
      <vt:lpstr>科研的步骤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清</dc:creator>
  <cp:lastModifiedBy>不叫翠翠叫萃萃</cp:lastModifiedBy>
  <cp:revision>1282</cp:revision>
  <dcterms:created xsi:type="dcterms:W3CDTF">1900-01-01T00:00:00Z</dcterms:created>
  <dcterms:modified xsi:type="dcterms:W3CDTF">2023-09-25T08:08:07Z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2052-12.1.0.15374</vt:lpwstr>
  </property>
  <property fmtid="{D5CDD505-2E9C-101B-9397-08002B2CF9AE}" pid="3" name="ICV">
    <vt:lpwstr>3CDDD1D6001046DB9FCE391431A3E536</vt:lpwstr>
  </property>
</Properties>
</file>