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298" r:id="rId4"/>
    <p:sldId id="257" r:id="rId6"/>
    <p:sldId id="258" r:id="rId7"/>
    <p:sldId id="305" r:id="rId8"/>
    <p:sldId id="306" r:id="rId9"/>
    <p:sldId id="339" r:id="rId10"/>
    <p:sldId id="340" r:id="rId11"/>
    <p:sldId id="341" r:id="rId12"/>
    <p:sldId id="272" r:id="rId13"/>
    <p:sldId id="346" r:id="rId14"/>
    <p:sldId id="344" r:id="rId15"/>
    <p:sldId id="345" r:id="rId16"/>
    <p:sldId id="347" r:id="rId17"/>
    <p:sldId id="350" r:id="rId18"/>
    <p:sldId id="348" r:id="rId19"/>
    <p:sldId id="273" r:id="rId20"/>
    <p:sldId id="352" r:id="rId21"/>
    <p:sldId id="275" r:id="rId22"/>
  </p:sldIdLst>
  <p:sldSz cx="12192000" cy="6858000"/>
  <p:notesSz cx="7103745" cy="10234295"/>
  <p:embeddedFontLst>
    <p:embeddedFont>
      <p:font typeface="微软雅黑" panose="020B0503020204020204" charset="-122"/>
      <p:regular r:id="rId27"/>
    </p:embeddedFont>
    <p:embeddedFont>
      <p:font typeface="汉仪细简黑简" panose="00020600040101010101" charset="-122"/>
      <p:regular r:id="rId28"/>
    </p:embeddedFont>
    <p:embeddedFont>
      <p:font typeface="Tahoma" panose="020B0604030504040204" charset="0"/>
      <p:regular r:id="rId29"/>
      <p:bold r:id="rId30"/>
    </p:embeddedFont>
    <p:embeddedFont>
      <p:font typeface="华文中宋" panose="02010600040101010101" charset="-122"/>
      <p:regular r:id="rId31"/>
    </p:embeddedFont>
    <p:embeddedFont>
      <p:font typeface="Segoe UI Black" panose="020B0A02040204020203" charset="0"/>
      <p:bold r:id="rId32"/>
    </p:embeddedFont>
    <p:embeddedFont>
      <p:font typeface="Segoe UI Light" panose="020B0502040204020203" charset="0"/>
      <p:regular r:id="rId33"/>
    </p:embeddedFont>
    <p:embeddedFont>
      <p:font typeface="Franklin Gothic Medium" panose="020B0603020102020204" charset="0"/>
      <p:regular r:id="rId34"/>
      <p:italic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>
              <a:latin typeface="Avenir Roman"/>
              <a:ea typeface="Avenir Roman"/>
              <a:cs typeface="Avenir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>
              <a:latin typeface="Avenir Roman"/>
              <a:ea typeface="Avenir Roman"/>
              <a:cs typeface="Avenir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ags" Target="../tags/tag2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ags" Target="../tags/tag25.xml"/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1.png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3.emf"/><Relationship Id="rId7" Type="http://schemas.openxmlformats.org/officeDocument/2006/relationships/image" Target="../media/image1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3.emf"/><Relationship Id="rId7" Type="http://schemas.openxmlformats.org/officeDocument/2006/relationships/image" Target="../media/image20.png"/><Relationship Id="rId6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tags" Target="../tags/tag1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3.emf"/><Relationship Id="rId7" Type="http://schemas.openxmlformats.org/officeDocument/2006/relationships/image" Target="../media/image21.png"/><Relationship Id="rId6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tags" Target="../tags/tag1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矢量智能对象 副本 3 拷贝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0" y="-55245"/>
            <a:ext cx="3040380" cy="4791075"/>
          </a:xfrm>
          <a:prstGeom prst="rect">
            <a:avLst/>
          </a:prstGeom>
        </p:spPr>
      </p:pic>
      <p:pic>
        <p:nvPicPr>
          <p:cNvPr id="5" name="图片 4" descr="矢量智能对象 副本 3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29420" y="2347595"/>
            <a:ext cx="2893695" cy="455993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007553" y="2347595"/>
            <a:ext cx="81768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细简黑简" panose="00020600040101010101" charset="-122"/>
                <a:ea typeface="汉仪细简黑简" panose="00020600040101010101" charset="-122"/>
                <a:sym typeface="+mn-ea"/>
              </a:rPr>
              <a:t>龙源电子期刊阅览室</a:t>
            </a:r>
            <a:endParaRPr lang="zh-CN" altLang="zh-CN" sz="5400" dirty="0">
              <a:solidFill>
                <a:schemeClr val="tx1">
                  <a:lumMod val="95000"/>
                  <a:lumOff val="5000"/>
                </a:schemeClr>
              </a:solidFill>
              <a:latin typeface="汉仪细简黑简" panose="00020600040101010101" charset="-122"/>
              <a:ea typeface="汉仪细简黑简" panose="0002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052763" y="3269615"/>
            <a:ext cx="60864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charset="0"/>
                <a:ea typeface="字体管家大侦探" charset="0"/>
                <a:sym typeface="+mn-ea"/>
              </a:rPr>
              <a:t>Dragonsource  Digital   Media   Group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charset="0"/>
              <a:ea typeface="字体管家大侦探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1060" y="3729990"/>
            <a:ext cx="284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pc="1200">
                <a:solidFill>
                  <a:srgbClr val="E8EBF4">
                    <a:lumMod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共享阅读的快乐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37560" y="4241800"/>
            <a:ext cx="5516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pc="1200">
                <a:solidFill>
                  <a:srgbClr val="E8EBF4">
                    <a:lumMod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（</a:t>
            </a:r>
            <a:r>
              <a:rPr lang="zh-CN" altLang="en-US" spc="1200">
                <a:solidFill>
                  <a:srgbClr val="E8EBF4">
                    <a:lumMod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全球最大的中文数字期刊网</a:t>
            </a:r>
            <a:r>
              <a:rPr lang="zh-CN" altLang="en-US" spc="1200">
                <a:solidFill>
                  <a:srgbClr val="E8EBF4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 28"/>
          <p:cNvSpPr txBox="1"/>
          <p:nvPr/>
        </p:nvSpPr>
        <p:spPr>
          <a:xfrm>
            <a:off x="368935" y="2374265"/>
            <a:ext cx="216090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02</a:t>
            </a:r>
            <a:endParaRPr lang="en-US" altLang="zh-CN" sz="138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pic>
        <p:nvPicPr>
          <p:cNvPr id="5" name="图片 4" descr="矢量智能对象 副本 3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874635" y="55245"/>
            <a:ext cx="4348480" cy="685228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055620" y="2904490"/>
            <a:ext cx="4819015" cy="751840"/>
          </a:xfrm>
          <a:prstGeom prst="rect">
            <a:avLst/>
          </a:prstGeom>
          <a:noFill/>
        </p:spPr>
        <p:txBody>
          <a:bodyPr anchor="ctr"/>
          <a:p>
            <a:pPr algn="l" fontAlgn="auto">
              <a:lnSpc>
                <a:spcPct val="200000"/>
              </a:lnSpc>
            </a:pPr>
            <a:r>
              <a:rPr lang="en-US" altLang="zh-CN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PC</a:t>
            </a: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产品和</a:t>
            </a: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特色功能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468370" y="892810"/>
            <a:ext cx="500697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sz="3600">
                <a:sym typeface="+mn-ea"/>
              </a:rPr>
              <a:t>龙源综合阅览室首页</a:t>
            </a:r>
            <a:endParaRPr lang="zh-CN" sz="3600"/>
          </a:p>
          <a:p>
            <a:pPr algn="ctr" fontAlgn="auto"/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\Users\Administrator\Desktop\龙原图片\网站截图一.png网站截图一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36725" y="1910715"/>
            <a:ext cx="8863330" cy="4627245"/>
          </a:xfrm>
          <a:prstGeom prst="rect">
            <a:avLst/>
          </a:prstGeom>
        </p:spPr>
      </p:pic>
      <p:pic>
        <p:nvPicPr>
          <p:cNvPr id="3072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3685" y="-1143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623570" y="1129030"/>
            <a:ext cx="113372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457200"/>
            <a:r>
              <a:rPr lang="zh-CN" dirty="0">
                <a:solidFill>
                  <a:srgbClr val="000000"/>
                </a:solidFill>
                <a:latin typeface="Helvetica"/>
                <a:ea typeface="宋体" panose="02010600030101010101" pitchFamily="2" charset="-122"/>
                <a:cs typeface="Helvetica"/>
                <a:sym typeface="+mn-ea"/>
              </a:rPr>
              <a:t>首页简洁、清晰、直观的阅读界面，</a:t>
            </a:r>
            <a:r>
              <a:rPr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微软雅黑" panose="020B0503020204020204" charset="-122"/>
              </a:rPr>
              <a:t>进入网站可以看到当</a:t>
            </a:r>
            <a:r>
              <a:rPr lang="zh-CN" dirty="0" err="1">
                <a:solidFill>
                  <a:srgbClr val="000000"/>
                </a:solidFill>
                <a:latin typeface="Helvetica"/>
                <a:ea typeface="宋体" panose="02010600030101010101" pitchFamily="2" charset="-122"/>
                <a:cs typeface="Helvetica"/>
                <a:sym typeface="微软雅黑" panose="020B0503020204020204" charset="-122"/>
              </a:rPr>
              <a:t>下热门期刊和图书；</a:t>
            </a:r>
            <a:endParaRPr lang="zh-CN" dirty="0" err="1">
              <a:solidFill>
                <a:srgbClr val="000000"/>
              </a:solidFill>
              <a:latin typeface="Helvetica"/>
              <a:ea typeface="宋体" panose="02010600030101010101" pitchFamily="2" charset="-122"/>
              <a:cs typeface="Helvetica"/>
              <a:sym typeface="微软雅黑" panose="020B0503020204020204" charset="-122"/>
            </a:endParaRPr>
          </a:p>
          <a:p>
            <a:pPr algn="ctr" defTabSz="457200"/>
            <a:endParaRPr lang="zh-CN" dirty="0">
              <a:ea typeface="宋体" panose="02010600030101010101" pitchFamily="2" charset="-122"/>
              <a:sym typeface="微软雅黑" panose="020B0503020204020204" charset="-122"/>
            </a:endParaRPr>
          </a:p>
          <a:p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7039610" y="2494280"/>
            <a:ext cx="631190" cy="321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矢量智能对象 副本 3 拷贝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333115" y="4651375"/>
            <a:ext cx="4348480" cy="6852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H="1">
            <a:off x="1439545" y="1215390"/>
            <a:ext cx="15240" cy="548259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327150" y="2660650"/>
            <a:ext cx="239395" cy="23939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27785" y="3874770"/>
            <a:ext cx="239395" cy="23939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327785" y="1491615"/>
            <a:ext cx="239395" cy="23939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27785" y="5038090"/>
            <a:ext cx="239395" cy="25209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57175" y="1491615"/>
            <a:ext cx="107061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kumimoji="0" lang="zh-CN" altLang="en-US" sz="1400" i="0" kern="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时政新闻</a:t>
            </a:r>
            <a:endParaRPr kumimoji="0" lang="zh-CN" altLang="en-US" sz="1400" i="0" kern="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71650" y="2570480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社科历史</a:t>
            </a:r>
            <a:endParaRPr lang="zh-CN" altLang="en-US" sz="14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1650" y="3874770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健康生活</a:t>
            </a:r>
            <a:endParaRPr lang="zh-CN" altLang="en-US" sz="14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71650" y="5038090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科技科普</a:t>
            </a:r>
            <a:endParaRPr kumimoji="0" lang="en-US" altLang="zh-CN" sz="1400" i="0" kern="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68370" y="321310"/>
            <a:ext cx="500697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alt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九大分类  精分整理</a:t>
            </a:r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71650" y="1491615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kumimoji="0" lang="zh-CN" altLang="en-US" sz="1400" i="0" kern="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经济法律</a:t>
            </a:r>
            <a:endParaRPr kumimoji="0" lang="zh-CN" altLang="en-US" sz="1400" i="0" kern="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560" y="2615565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管理财经</a:t>
            </a:r>
            <a:endParaRPr kumimoji="0" lang="zh-CN" altLang="en-US" sz="1400" i="0" kern="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2560" y="3784600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文学文摘</a:t>
            </a:r>
            <a:endParaRPr lang="zh-CN" altLang="en-US" sz="14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7175" y="5038090"/>
            <a:ext cx="2092960" cy="329565"/>
          </a:xfrm>
          <a:prstGeom prst="rect">
            <a:avLst/>
          </a:prstGeom>
          <a:noFill/>
        </p:spPr>
        <p:txBody>
          <a:bodyPr anchor="ctr"/>
          <a:p>
            <a:pPr fontAlgn="auto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文化艺术</a:t>
            </a:r>
            <a:endParaRPr lang="zh-CN" altLang="en-US" sz="14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327785" y="5955665"/>
            <a:ext cx="239395" cy="239395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771650" y="5922010"/>
            <a:ext cx="134810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400" kern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</a:rPr>
              <a:t>教育教学</a:t>
            </a:r>
            <a:endParaRPr lang="zh-CN" altLang="en-US" sz="1400" kern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</a:endParaRPr>
          </a:p>
        </p:txBody>
      </p:sp>
      <p:pic>
        <p:nvPicPr>
          <p:cNvPr id="10" name="图片 9" descr="C:\Users\Administrator\Desktop\龙原图片\网站截图一.png网站截图一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64610" y="1216025"/>
            <a:ext cx="7583805" cy="518414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3015615" y="2900045"/>
            <a:ext cx="1776730" cy="1001395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130935" y="464820"/>
            <a:ext cx="703580" cy="703580"/>
            <a:chOff x="7518" y="4557"/>
            <a:chExt cx="1108" cy="1108"/>
          </a:xfrm>
        </p:grpSpPr>
        <p:sp>
          <p:nvSpPr>
            <p:cNvPr id="15" name="椭圆 14"/>
            <p:cNvSpPr/>
            <p:nvPr/>
          </p:nvSpPr>
          <p:spPr>
            <a:xfrm>
              <a:off x="7518" y="4557"/>
              <a:ext cx="1108" cy="110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50" name="Freeform 26"/>
            <p:cNvSpPr>
              <a:spLocks noEditPoints="1"/>
            </p:cNvSpPr>
            <p:nvPr/>
          </p:nvSpPr>
          <p:spPr bwMode="auto">
            <a:xfrm>
              <a:off x="7827" y="4850"/>
              <a:ext cx="501" cy="465"/>
            </a:xfrm>
            <a:custGeom>
              <a:avLst/>
              <a:gdLst>
                <a:gd name="T0" fmla="*/ 184 w 185"/>
                <a:gd name="T1" fmla="*/ 64 h 172"/>
                <a:gd name="T2" fmla="*/ 179 w 185"/>
                <a:gd name="T3" fmla="*/ 60 h 172"/>
                <a:gd name="T4" fmla="*/ 117 w 185"/>
                <a:gd name="T5" fmla="*/ 60 h 172"/>
                <a:gd name="T6" fmla="*/ 98 w 185"/>
                <a:gd name="T7" fmla="*/ 4 h 172"/>
                <a:gd name="T8" fmla="*/ 93 w 185"/>
                <a:gd name="T9" fmla="*/ 0 h 172"/>
                <a:gd name="T10" fmla="*/ 93 w 185"/>
                <a:gd name="T11" fmla="*/ 0 h 172"/>
                <a:gd name="T12" fmla="*/ 86 w 185"/>
                <a:gd name="T13" fmla="*/ 4 h 172"/>
                <a:gd name="T14" fmla="*/ 68 w 185"/>
                <a:gd name="T15" fmla="*/ 60 h 172"/>
                <a:gd name="T16" fmla="*/ 7 w 185"/>
                <a:gd name="T17" fmla="*/ 60 h 172"/>
                <a:gd name="T18" fmla="*/ 1 w 185"/>
                <a:gd name="T19" fmla="*/ 64 h 172"/>
                <a:gd name="T20" fmla="*/ 4 w 185"/>
                <a:gd name="T21" fmla="*/ 71 h 172"/>
                <a:gd name="T22" fmla="*/ 50 w 185"/>
                <a:gd name="T23" fmla="*/ 108 h 172"/>
                <a:gd name="T24" fmla="*/ 33 w 185"/>
                <a:gd name="T25" fmla="*/ 164 h 172"/>
                <a:gd name="T26" fmla="*/ 35 w 185"/>
                <a:gd name="T27" fmla="*/ 171 h 172"/>
                <a:gd name="T28" fmla="*/ 43 w 185"/>
                <a:gd name="T29" fmla="*/ 171 h 172"/>
                <a:gd name="T30" fmla="*/ 93 w 185"/>
                <a:gd name="T31" fmla="*/ 135 h 172"/>
                <a:gd name="T32" fmla="*/ 143 w 185"/>
                <a:gd name="T33" fmla="*/ 171 h 172"/>
                <a:gd name="T34" fmla="*/ 147 w 185"/>
                <a:gd name="T35" fmla="*/ 172 h 172"/>
                <a:gd name="T36" fmla="*/ 150 w 185"/>
                <a:gd name="T37" fmla="*/ 171 h 172"/>
                <a:gd name="T38" fmla="*/ 152 w 185"/>
                <a:gd name="T39" fmla="*/ 164 h 172"/>
                <a:gd name="T40" fmla="*/ 132 w 185"/>
                <a:gd name="T41" fmla="*/ 108 h 172"/>
                <a:gd name="T42" fmla="*/ 182 w 185"/>
                <a:gd name="T43" fmla="*/ 71 h 172"/>
                <a:gd name="T44" fmla="*/ 184 w 185"/>
                <a:gd name="T45" fmla="*/ 64 h 172"/>
                <a:gd name="T46" fmla="*/ 128 w 185"/>
                <a:gd name="T47" fmla="*/ 102 h 172"/>
                <a:gd name="T48" fmla="*/ 125 w 185"/>
                <a:gd name="T49" fmla="*/ 111 h 172"/>
                <a:gd name="T50" fmla="*/ 145 w 185"/>
                <a:gd name="T51" fmla="*/ 164 h 172"/>
                <a:gd name="T52" fmla="*/ 97 w 185"/>
                <a:gd name="T53" fmla="*/ 129 h 172"/>
                <a:gd name="T54" fmla="*/ 88 w 185"/>
                <a:gd name="T55" fmla="*/ 129 h 172"/>
                <a:gd name="T56" fmla="*/ 41 w 185"/>
                <a:gd name="T57" fmla="*/ 164 h 172"/>
                <a:gd name="T58" fmla="*/ 56 w 185"/>
                <a:gd name="T59" fmla="*/ 111 h 172"/>
                <a:gd name="T60" fmla="*/ 55 w 185"/>
                <a:gd name="T61" fmla="*/ 102 h 172"/>
                <a:gd name="T62" fmla="*/ 12 w 185"/>
                <a:gd name="T63" fmla="*/ 68 h 172"/>
                <a:gd name="T64" fmla="*/ 67 w 185"/>
                <a:gd name="T65" fmla="*/ 68 h 172"/>
                <a:gd name="T66" fmla="*/ 75 w 185"/>
                <a:gd name="T67" fmla="*/ 62 h 172"/>
                <a:gd name="T68" fmla="*/ 92 w 185"/>
                <a:gd name="T69" fmla="*/ 8 h 172"/>
                <a:gd name="T70" fmla="*/ 110 w 185"/>
                <a:gd name="T71" fmla="*/ 62 h 172"/>
                <a:gd name="T72" fmla="*/ 118 w 185"/>
                <a:gd name="T73" fmla="*/ 68 h 172"/>
                <a:gd name="T74" fmla="*/ 175 w 185"/>
                <a:gd name="T75" fmla="*/ 68 h 172"/>
                <a:gd name="T76" fmla="*/ 128 w 185"/>
                <a:gd name="T77" fmla="*/ 10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72">
                  <a:moveTo>
                    <a:pt x="184" y="64"/>
                  </a:moveTo>
                  <a:cubicBezTo>
                    <a:pt x="184" y="62"/>
                    <a:pt x="181" y="60"/>
                    <a:pt x="179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2"/>
                    <a:pt x="96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0"/>
                    <a:pt x="87" y="2"/>
                    <a:pt x="86" y="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4" y="60"/>
                    <a:pt x="2" y="62"/>
                    <a:pt x="1" y="64"/>
                  </a:cubicBezTo>
                  <a:cubicBezTo>
                    <a:pt x="0" y="67"/>
                    <a:pt x="1" y="70"/>
                    <a:pt x="4" y="71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2" y="167"/>
                    <a:pt x="33" y="169"/>
                    <a:pt x="35" y="171"/>
                  </a:cubicBezTo>
                  <a:cubicBezTo>
                    <a:pt x="38" y="172"/>
                    <a:pt x="41" y="172"/>
                    <a:pt x="43" y="171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4" y="171"/>
                    <a:pt x="145" y="172"/>
                    <a:pt x="147" y="172"/>
                  </a:cubicBezTo>
                  <a:cubicBezTo>
                    <a:pt x="148" y="172"/>
                    <a:pt x="149" y="171"/>
                    <a:pt x="150" y="171"/>
                  </a:cubicBezTo>
                  <a:cubicBezTo>
                    <a:pt x="152" y="169"/>
                    <a:pt x="153" y="166"/>
                    <a:pt x="152" y="164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0"/>
                    <a:pt x="185" y="67"/>
                    <a:pt x="184" y="64"/>
                  </a:cubicBezTo>
                  <a:close/>
                  <a:moveTo>
                    <a:pt x="128" y="102"/>
                  </a:moveTo>
                  <a:cubicBezTo>
                    <a:pt x="125" y="104"/>
                    <a:pt x="124" y="107"/>
                    <a:pt x="125" y="111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4" y="127"/>
                    <a:pt x="91" y="127"/>
                    <a:pt x="88" y="129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0" y="68"/>
                    <a:pt x="74" y="66"/>
                    <a:pt x="75" y="6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1" y="66"/>
                    <a:pt x="115" y="68"/>
                    <a:pt x="118" y="68"/>
                  </a:cubicBezTo>
                  <a:cubicBezTo>
                    <a:pt x="175" y="68"/>
                    <a:pt x="175" y="68"/>
                    <a:pt x="175" y="68"/>
                  </a:cubicBezTo>
                  <a:lnTo>
                    <a:pt x="128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869440" y="650875"/>
            <a:ext cx="189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导航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468370" y="321310"/>
            <a:ext cx="500697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alt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九大分类  精分整理</a:t>
            </a:r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\Users\Administrator\Desktop\龙原图片\分类图图图图图.png分类图图图图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007485" y="1214755"/>
            <a:ext cx="7583805" cy="490093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3947795" y="1953895"/>
            <a:ext cx="104965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31495" y="1574165"/>
            <a:ext cx="3699510" cy="539750"/>
          </a:xfrm>
          <a:prstGeom prst="rect">
            <a:avLst/>
          </a:prstGeom>
          <a:noFill/>
        </p:spPr>
        <p:txBody>
          <a:bodyPr anchor="ctr"/>
          <a:p>
            <a:pPr indent="0" algn="l" fontAlgn="auto">
              <a:lnSpc>
                <a:spcPct val="200000"/>
              </a:lnSpc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点击子分类即可进入相应频道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Arial" panose="020B0604020202020204" pitchFamily="34" charset="0"/>
            </a:endParaRPr>
          </a:p>
        </p:txBody>
      </p:sp>
      <p:sp>
        <p:nvSpPr>
          <p:cNvPr id="473" name="形状"/>
          <p:cNvSpPr/>
          <p:nvPr/>
        </p:nvSpPr>
        <p:spPr>
          <a:xfrm>
            <a:off x="196540" y="1820477"/>
            <a:ext cx="216771" cy="21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3175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p>
            <a:pPr>
              <a:defRPr sz="1600"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3" name="文本框 2"/>
          <p:cNvSpPr txBox="1"/>
          <p:nvPr/>
        </p:nvSpPr>
        <p:spPr>
          <a:xfrm>
            <a:off x="413385" y="4117975"/>
            <a:ext cx="4686935" cy="539750"/>
          </a:xfrm>
          <a:prstGeom prst="rect">
            <a:avLst/>
          </a:prstGeom>
          <a:noFill/>
        </p:spPr>
        <p:txBody>
          <a:bodyPr anchor="ctr"/>
          <a:p>
            <a:pPr indent="0" algn="l" fontAlgn="auto">
              <a:lnSpc>
                <a:spcPct val="200000"/>
              </a:lnSpc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点击想看的期刊图片任意位置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Arial" panose="020B0604020202020204" pitchFamily="34" charset="0"/>
            </a:endParaRPr>
          </a:p>
          <a:p>
            <a:pPr indent="0" algn="l" fontAlgn="auto">
              <a:lnSpc>
                <a:spcPct val="200000"/>
              </a:lnSpc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  进行阅读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Arial" panose="020B0604020202020204" pitchFamily="34" charset="0"/>
            </a:endParaRPr>
          </a:p>
        </p:txBody>
      </p:sp>
      <p:sp>
        <p:nvSpPr>
          <p:cNvPr id="4" name="形状"/>
          <p:cNvSpPr/>
          <p:nvPr/>
        </p:nvSpPr>
        <p:spPr>
          <a:xfrm>
            <a:off x="196540" y="4117907"/>
            <a:ext cx="216771" cy="21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3175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p>
            <a:pPr>
              <a:defRPr sz="1600"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5" name="图片 4" descr="矢量智能对象 副本 3 拷贝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3051175" y="-5148580"/>
            <a:ext cx="4348480" cy="685228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3876675" y="3094990"/>
            <a:ext cx="3445510" cy="14655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468370" y="321310"/>
            <a:ext cx="601789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alt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文本阅读  原文原版原貌阅读</a:t>
            </a:r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C:\Users\Administrator\Desktop\龙原图片\新建文件夹\阅读方式.png阅读方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007485" y="1156970"/>
            <a:ext cx="7583805" cy="526796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3947795" y="1953895"/>
            <a:ext cx="4433570" cy="20580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31495" y="1574165"/>
            <a:ext cx="3699510" cy="539750"/>
          </a:xfrm>
          <a:prstGeom prst="rect">
            <a:avLst/>
          </a:prstGeom>
          <a:noFill/>
        </p:spPr>
        <p:txBody>
          <a:bodyPr anchor="ctr"/>
          <a:p>
            <a:pPr indent="0" algn="l" fontAlgn="auto">
              <a:lnSpc>
                <a:spcPct val="200000"/>
              </a:lnSpc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还原阅读场景，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翻页阅读，图文并茂，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带来真实阅读感受。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Arial" panose="020B0604020202020204" pitchFamily="34" charset="0"/>
            </a:endParaRPr>
          </a:p>
        </p:txBody>
      </p:sp>
      <p:sp>
        <p:nvSpPr>
          <p:cNvPr id="473" name="形状"/>
          <p:cNvSpPr/>
          <p:nvPr/>
        </p:nvSpPr>
        <p:spPr>
          <a:xfrm>
            <a:off x="196540" y="1820477"/>
            <a:ext cx="216771" cy="21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3175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p>
            <a:pPr>
              <a:defRPr sz="1600"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3" name="文本框 2"/>
          <p:cNvSpPr txBox="1"/>
          <p:nvPr/>
        </p:nvSpPr>
        <p:spPr>
          <a:xfrm>
            <a:off x="413385" y="4011930"/>
            <a:ext cx="3691890" cy="539750"/>
          </a:xfrm>
          <a:prstGeom prst="rect">
            <a:avLst/>
          </a:prstGeom>
          <a:noFill/>
        </p:spPr>
        <p:txBody>
          <a:bodyPr anchor="ctr"/>
          <a:p>
            <a:pPr algn="ctr" hangingPunct="0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简洁快速，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体验纸质阅读，点击翻阅，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爽文看不停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Arial" panose="020B0604020202020204" pitchFamily="34" charset="0"/>
            </a:endParaRPr>
          </a:p>
        </p:txBody>
      </p:sp>
      <p:sp>
        <p:nvSpPr>
          <p:cNvPr id="4" name="形状"/>
          <p:cNvSpPr/>
          <p:nvPr/>
        </p:nvSpPr>
        <p:spPr>
          <a:xfrm>
            <a:off x="196540" y="4117907"/>
            <a:ext cx="216771" cy="21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3175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p>
            <a:pPr>
              <a:defRPr sz="1600"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5" name="图片 4" descr="矢量智能对象 副本 3 拷贝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3051175" y="-5148580"/>
            <a:ext cx="4348480" cy="685228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3571240" y="4117975"/>
            <a:ext cx="3296920" cy="239395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形状"/>
          <p:cNvSpPr/>
          <p:nvPr/>
        </p:nvSpPr>
        <p:spPr>
          <a:xfrm>
            <a:off x="196540" y="5662227"/>
            <a:ext cx="216771" cy="21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3"/>
          </a:blipFill>
          <a:ln w="3175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p>
            <a:pPr>
              <a:defRPr sz="1600"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" name="文本框 7"/>
          <p:cNvSpPr txBox="1"/>
          <p:nvPr/>
        </p:nvSpPr>
        <p:spPr>
          <a:xfrm>
            <a:off x="405765" y="5413375"/>
            <a:ext cx="3699510" cy="539750"/>
          </a:xfrm>
          <a:prstGeom prst="rect">
            <a:avLst/>
          </a:prstGeom>
          <a:noFill/>
        </p:spPr>
        <p:txBody>
          <a:bodyPr anchor="ctr"/>
          <a:p>
            <a:pPr indent="0" algn="l" fontAlgn="auto">
              <a:lnSpc>
                <a:spcPct val="200000"/>
              </a:lnSpc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Arial" panose="020B0604020202020204" pitchFamily="34" charset="0"/>
              </a:rPr>
              <a:t>目录导航，想看内容一网打尽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Arial" panose="020B060402020202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947795" y="5559425"/>
            <a:ext cx="1421130" cy="243205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376930" y="321310"/>
            <a:ext cx="500697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alt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实时更新  最热排行</a:t>
            </a:r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 descr="C:\Users\Administrator\Desktop\龙原图片\新建文件夹\过往期刊.png过往期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841115" y="1601470"/>
            <a:ext cx="7583805" cy="453644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>
            <a:off x="3273425" y="2404745"/>
            <a:ext cx="1584325" cy="2082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73990" y="2012950"/>
            <a:ext cx="2730500" cy="794385"/>
          </a:xfrm>
          <a:prstGeom prst="rect">
            <a:avLst/>
          </a:prstGeom>
          <a:noFill/>
        </p:spPr>
        <p:txBody>
          <a:bodyPr anchor="ctr"/>
          <a:p>
            <a:pPr algn="l" fontAlgn="auto"/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说录过往期刊，同步内容更新，精彩回看看不停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0441305" y="1345565"/>
            <a:ext cx="285750" cy="4997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860790" y="807085"/>
            <a:ext cx="2730500" cy="794385"/>
          </a:xfrm>
          <a:prstGeom prst="rect">
            <a:avLst/>
          </a:prstGeom>
          <a:noFill/>
        </p:spPr>
        <p:txBody>
          <a:bodyPr anchor="ctr"/>
          <a:p>
            <a:pPr algn="l" fontAlgn="auto"/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点击更多查看所有过往期刊。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953385" y="4752340"/>
            <a:ext cx="1734185" cy="3365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2885" y="4371975"/>
            <a:ext cx="2730500" cy="794385"/>
          </a:xfrm>
          <a:prstGeom prst="rect">
            <a:avLst/>
          </a:prstGeom>
          <a:noFill/>
        </p:spPr>
        <p:txBody>
          <a:bodyPr anchor="ctr"/>
          <a:p>
            <a:pPr algn="l" fontAlgn="auto"/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热门推荐，猜你喜欢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376930" y="321310"/>
            <a:ext cx="500697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alt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实时更新  最热排行</a:t>
            </a:r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 descr="C:\Users\Administrator\Desktop\龙原图片\网站截图一.png网站截图一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841115" y="1075055"/>
            <a:ext cx="7583805" cy="518414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V="1">
            <a:off x="2773045" y="4572000"/>
            <a:ext cx="2084070" cy="54800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3180" y="4799330"/>
            <a:ext cx="2730500" cy="794385"/>
          </a:xfrm>
          <a:prstGeom prst="rect">
            <a:avLst/>
          </a:prstGeom>
          <a:noFill/>
        </p:spPr>
        <p:txBody>
          <a:bodyPr anchor="ctr"/>
          <a:p>
            <a:pPr algn="l" fontAlgn="auto"/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Light" panose="020B0502040204020203" charset="0"/>
                <a:ea typeface="微软雅黑" panose="020B0503020204020204" charset="-122"/>
                <a:cs typeface="Segoe UI Light" panose="020B0502040204020203" charset="0"/>
                <a:sym typeface="+mn-ea"/>
              </a:rPr>
              <a:t>根据用户点击量和借阅量实时更新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 28"/>
          <p:cNvSpPr txBox="1"/>
          <p:nvPr/>
        </p:nvSpPr>
        <p:spPr>
          <a:xfrm>
            <a:off x="368935" y="2374265"/>
            <a:ext cx="216090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8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03</a:t>
            </a:r>
            <a:endParaRPr lang="en-US" altLang="zh-CN" sz="13800" noProof="0" dirty="0">
              <a:solidFill>
                <a:schemeClr val="tx1">
                  <a:lumMod val="75000"/>
                  <a:lumOff val="25000"/>
                </a:schemeClr>
              </a:solidFill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pic>
        <p:nvPicPr>
          <p:cNvPr id="5" name="图片 4" descr="矢量智能对象 副本 3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874635" y="55245"/>
            <a:ext cx="4348480" cy="685228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529840" y="2814320"/>
            <a:ext cx="3520440" cy="751840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kumimoji="0" lang="zh-CN" altLang="en-US" sz="2400" i="0" kern="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 panose="020B0502040204020203" charset="0"/>
                <a:sym typeface="+mn-ea"/>
              </a:rPr>
              <a:t>云阅、优阅</a:t>
            </a:r>
            <a:r>
              <a:rPr kumimoji="0" lang="en-US" altLang="zh-CN" sz="2400" i="0" kern="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Segoe UI Light" panose="020B0502040204020203" charset="0"/>
                <a:sym typeface="+mn-ea"/>
              </a:rPr>
              <a:t>2.0</a:t>
            </a:r>
            <a:endParaRPr kumimoji="0" lang="en-US" altLang="zh-CN" sz="2400" i="0" kern="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Segoe UI Light" panose="020B05020402040202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432810" y="559435"/>
            <a:ext cx="5006975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lang="zh-CN" sz="3600">
                <a:sym typeface="+mn-ea"/>
              </a:rPr>
              <a:t>龙源云阅产品介绍</a:t>
            </a:r>
            <a:endParaRPr lang="zh-CN" altLang="en-US" sz="36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charset="0"/>
              <a:ea typeface="微软雅黑" panose="020B0503020204020204" charset="-122"/>
              <a:cs typeface="Segoe UI Light" panose="020B0502040204020203" charset="0"/>
              <a:sym typeface="+mn-ea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11591290" y="2280285"/>
            <a:ext cx="1213485" cy="1213485"/>
          </a:xfrm>
          <a:prstGeom prst="diamond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0724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33685" y="-1143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矢量智能对象 副本 3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226310" y="-24765"/>
            <a:ext cx="4348480" cy="6852285"/>
          </a:xfrm>
          <a:prstGeom prst="rect">
            <a:avLst/>
          </a:prstGeom>
        </p:spPr>
      </p:pic>
      <p:pic>
        <p:nvPicPr>
          <p:cNvPr id="1073742862" name="图片 10737428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3470" y="1137920"/>
            <a:ext cx="4788535" cy="5368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矢量智能对象 副本 3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-55245"/>
            <a:ext cx="3040380" cy="4791075"/>
          </a:xfrm>
          <a:prstGeom prst="rect">
            <a:avLst/>
          </a:prstGeom>
        </p:spPr>
      </p:pic>
      <p:pic>
        <p:nvPicPr>
          <p:cNvPr id="5" name="图片 4" descr="矢量智能对象 副本 3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9329420" y="2347595"/>
            <a:ext cx="2893695" cy="455993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788093" y="2272030"/>
            <a:ext cx="4615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汉仪细简黑简" panose="00020600040101010101" charset="-122"/>
                <a:ea typeface="汉仪细简黑简" panose="00020600040101010101" charset="-122"/>
                <a:sym typeface="+mn-ea"/>
              </a:rPr>
              <a:t>THANKS</a:t>
            </a:r>
            <a:endParaRPr lang="en-US" altLang="zh-CN" sz="7200" dirty="0">
              <a:solidFill>
                <a:schemeClr val="tx1">
                  <a:lumMod val="95000"/>
                  <a:lumOff val="5000"/>
                </a:schemeClr>
              </a:solidFill>
              <a:latin typeface="汉仪细简黑简" panose="00020600040101010101" charset="-122"/>
              <a:ea typeface="汉仪细简黑简" panose="00020600040101010101" charset="-122"/>
              <a:sym typeface="+mn-ea"/>
            </a:endParaRPr>
          </a:p>
        </p:txBody>
      </p:sp>
      <p:sp>
        <p:nvSpPr>
          <p:cNvPr id="19" name="Shape 6922"/>
          <p:cNvSpPr/>
          <p:nvPr/>
        </p:nvSpPr>
        <p:spPr>
          <a:xfrm>
            <a:off x="4039236" y="3801110"/>
            <a:ext cx="411353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0533" y="3470910"/>
            <a:ext cx="367093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汉仪细简黑简" panose="00020600040101010101" charset="-122"/>
                <a:ea typeface="汉仪细简黑简" panose="00020600040101010101" charset="-122"/>
                <a:sym typeface="+mn-ea"/>
              </a:rPr>
              <a:t>BUSINESS TEMPLATE</a:t>
            </a:r>
            <a:endParaRPr lang="en-US" altLang="zh-CN" sz="700" dirty="0">
              <a:solidFill>
                <a:schemeClr val="tx1">
                  <a:lumMod val="95000"/>
                  <a:lumOff val="5000"/>
                </a:schemeClr>
              </a:solidFill>
              <a:latin typeface="汉仪细简黑简" panose="00020600040101010101" charset="-122"/>
              <a:ea typeface="汉仪细简黑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56460" y="1472565"/>
            <a:ext cx="7879080" cy="4477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hangingPunct="0">
              <a:lnSpc>
                <a:spcPts val="5700"/>
              </a:lnSpc>
            </a:pPr>
            <a:r>
              <a:rPr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将3000 多种人文大众类数字化期刊杂志按时政新闻、科技科普、经济法律、管理财经、社科历史、文学文摘、健康生活、文化艺术、教育学习等九大类进行归集整理，每个大类的每个刊物都是以整刊现刊网络出版的方式呈现，供读者“取刊”使用，方便阅读。龙源人文电子期刊阅览室的最大特点：“人文大众名刊荟萃，网络同步出版更新，多版立体阅读，读者互动交流”。</a:t>
            </a:r>
            <a:endParaRPr lang="zh-CN" altLang="en-US" sz="3400"/>
          </a:p>
        </p:txBody>
      </p:sp>
      <p:pic>
        <p:nvPicPr>
          <p:cNvPr id="2" name="图片 1" descr="矢量智能对象 副本 3 拷贝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74635" y="55245"/>
            <a:ext cx="4348480" cy="6852285"/>
          </a:xfrm>
          <a:prstGeom prst="rect">
            <a:avLst/>
          </a:prstGeom>
        </p:spPr>
      </p:pic>
      <p:pic>
        <p:nvPicPr>
          <p:cNvPr id="36868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8563" y="0"/>
            <a:ext cx="53578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05563" y="127000"/>
            <a:ext cx="53578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80" y="-20955"/>
            <a:ext cx="1870075" cy="5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3956050" y="629285"/>
            <a:ext cx="4626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/>
              <a:t>综  述</a:t>
            </a:r>
            <a:endParaRPr lang="zh-CN" altLang="en-US" sz="40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矢量智能对象 副本 3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887335" y="3175"/>
            <a:ext cx="4348480" cy="68522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4850" y="336550"/>
            <a:ext cx="1696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汉仪细简黑简" panose="00020600040101010101" charset="-122"/>
                <a:ea typeface="汉仪细简黑简" panose="00020600040101010101" charset="-122"/>
              </a:rPr>
              <a:t>目录</a:t>
            </a:r>
            <a:endParaRPr lang="zh-CN" altLang="en-US" sz="5400">
              <a:solidFill>
                <a:schemeClr val="tx1">
                  <a:lumMod val="95000"/>
                  <a:lumOff val="5000"/>
                </a:schemeClr>
              </a:solidFill>
              <a:latin typeface="汉仪细简黑简" panose="00020600040101010101" charset="-122"/>
              <a:ea typeface="汉仪细简黑简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850" y="1258570"/>
            <a:ext cx="16611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  <a:endParaRPr lang="en-US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1069975" y="1802765"/>
            <a:ext cx="308419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9000"/>
                  </a:schemeClr>
                </a:solidFill>
                <a:uLnTx/>
                <a:uFillTx/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01</a:t>
            </a:r>
            <a:endParaRPr lang="en-US" altLang="zh-CN" sz="166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9000"/>
                </a:schemeClr>
              </a:solidFill>
              <a:uLnTx/>
              <a:uFillTx/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34745" y="2934335"/>
            <a:ext cx="2330450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资源介绍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575810" y="1804035"/>
            <a:ext cx="308419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9000"/>
                  </a:schemeClr>
                </a:solidFill>
                <a:uLnTx/>
                <a:uFillTx/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02</a:t>
            </a:r>
            <a:endParaRPr lang="en-US" altLang="zh-CN" sz="166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9000"/>
                </a:schemeClr>
              </a:solidFill>
              <a:uLnTx/>
              <a:uFillTx/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45255" y="2935605"/>
            <a:ext cx="3721100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PC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产品和特色功能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9975" y="3837940"/>
            <a:ext cx="308419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9000"/>
                  </a:schemeClr>
                </a:solidFill>
                <a:uLnTx/>
                <a:uFillTx/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03</a:t>
            </a:r>
            <a:endParaRPr lang="en-US" altLang="zh-CN" sz="166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9000"/>
                </a:schemeClr>
              </a:solidFill>
              <a:uLnTx/>
              <a:uFillTx/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7685" y="4996180"/>
            <a:ext cx="3569970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云阅、优阅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2.0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5810" y="3839210"/>
            <a:ext cx="308419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9000"/>
                  </a:schemeClr>
                </a:solidFill>
                <a:uLnTx/>
                <a:uFillTx/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04</a:t>
            </a:r>
            <a:endParaRPr lang="en-US" altLang="zh-CN" sz="166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9000"/>
                </a:schemeClr>
              </a:solidFill>
              <a:uLnTx/>
              <a:uFillTx/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40580" y="4961255"/>
            <a:ext cx="2330450" cy="329565"/>
          </a:xfrm>
          <a:prstGeom prst="rect">
            <a:avLst/>
          </a:prstGeom>
          <a:noFill/>
        </p:spPr>
        <p:txBody>
          <a:bodyPr anchor="ctr"/>
          <a:p>
            <a:pPr algn="ctr" fontAlgn="auto"/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资质与荣誉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文本框 28"/>
          <p:cNvSpPr txBox="1"/>
          <p:nvPr/>
        </p:nvSpPr>
        <p:spPr>
          <a:xfrm>
            <a:off x="548005" y="2580005"/>
            <a:ext cx="21609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细简黑简" panose="00020600040101010101" charset="-122"/>
                <a:ea typeface="汉仪细简黑简" panose="00020600040101010101" charset="-122"/>
                <a:cs typeface="Segoe UI Black" panose="020B0A02040204020203" charset="0"/>
                <a:sym typeface="+mn-ea"/>
              </a:rPr>
              <a:t>01</a:t>
            </a:r>
            <a:endParaRPr lang="en-US" altLang="zh-CN" sz="88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pic>
        <p:nvPicPr>
          <p:cNvPr id="5" name="图片 4" descr="矢量智能对象 副本 3 拷贝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874635" y="55245"/>
            <a:ext cx="4348480" cy="685228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708910" y="2814320"/>
            <a:ext cx="3520440" cy="751840"/>
          </a:xfrm>
          <a:prstGeom prst="rect">
            <a:avLst/>
          </a:prstGeom>
          <a:noFill/>
        </p:spPr>
        <p:txBody>
          <a:bodyPr anchor="ctr"/>
          <a:p>
            <a:pPr algn="l" fontAlgn="auto">
              <a:lnSpc>
                <a:spcPct val="200000"/>
              </a:lnSpc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Segoe UI Light" panose="020B0502040204020203" charset="0"/>
                <a:sym typeface="+mn-ea"/>
              </a:rPr>
              <a:t>资源介绍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29840" y="3566160"/>
            <a:ext cx="6141085" cy="575945"/>
          </a:xfrm>
          <a:prstGeom prst="rect">
            <a:avLst/>
          </a:prstGeom>
          <a:noFill/>
        </p:spPr>
        <p:txBody>
          <a:bodyPr anchor="ctr"/>
          <a:p>
            <a:pPr indent="0" algn="l" fontAlgn="auto">
              <a:lnSpc>
                <a:spcPct val="200000"/>
              </a:lnSpc>
            </a:pPr>
            <a:endParaRPr kumimoji="0" lang="en-US" altLang="zh-CN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Segoe UI Light" panose="020B0502040204020203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33685" y="-1143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C:\Users\Administrator\Desktop\龙原图片\读者.png读者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5571332" y="2746534"/>
            <a:ext cx="1377156" cy="17564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 descr="C:\Users\Administrator\Desktop\龙原图片\时政新闻2.png时政新闻2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3238500" y="2731929"/>
            <a:ext cx="1377157" cy="1751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图片 20" descr="C:\Users\Administrator\Desktop\龙原图片\时政新闻3.png时政新闻3"/>
          <p:cNvPicPr preferRelativeResize="0"/>
          <p:nvPr/>
        </p:nvPicPr>
        <p:blipFill>
          <a:blip r:embed="rId4"/>
          <a:srcRect/>
          <a:stretch>
            <a:fillRect/>
          </a:stretch>
        </p:blipFill>
        <p:spPr>
          <a:xfrm>
            <a:off x="1046163" y="2746217"/>
            <a:ext cx="1377157" cy="17722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 descr="C:\Users\Administrator\Desktop\龙原图片\党建.png党建"/>
          <p:cNvPicPr preferRelativeResize="0"/>
          <p:nvPr/>
        </p:nvPicPr>
        <p:blipFill>
          <a:blip r:embed="rId5"/>
          <a:srcRect/>
          <a:stretch>
            <a:fillRect/>
          </a:stretch>
        </p:blipFill>
        <p:spPr>
          <a:xfrm>
            <a:off x="7667625" y="2737644"/>
            <a:ext cx="1377157" cy="1739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 descr="C:\Users\Administrator\Desktop\龙原图片\时政新闻6.png时政新闻6"/>
          <p:cNvPicPr preferRelativeResize="0"/>
          <p:nvPr/>
        </p:nvPicPr>
        <p:blipFill>
          <a:blip r:embed="rId6"/>
          <a:srcRect/>
          <a:stretch>
            <a:fillRect/>
          </a:stretch>
        </p:blipFill>
        <p:spPr>
          <a:xfrm>
            <a:off x="9813846" y="2737644"/>
            <a:ext cx="1370965" cy="1739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 descr="C:\Users\Administrator\Desktop\龙原图片\故事会.png故事会"/>
          <p:cNvPicPr preferRelativeResize="0"/>
          <p:nvPr/>
        </p:nvPicPr>
        <p:blipFill>
          <a:blip r:embed="rId7"/>
          <a:srcRect/>
          <a:stretch>
            <a:fillRect/>
          </a:stretch>
        </p:blipFill>
        <p:spPr>
          <a:xfrm>
            <a:off x="4417219" y="4675029"/>
            <a:ext cx="1377156" cy="1760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图片 24" descr="C:\Users\Administrator\Desktop\龙原图片\第一财经.png第一财经"/>
          <p:cNvPicPr preferRelativeResize="0"/>
          <p:nvPr/>
        </p:nvPicPr>
        <p:blipFill>
          <a:blip r:embed="rId8"/>
          <a:srcRect/>
          <a:stretch>
            <a:fillRect/>
          </a:stretch>
        </p:blipFill>
        <p:spPr>
          <a:xfrm>
            <a:off x="6784419" y="4688046"/>
            <a:ext cx="1365885" cy="17475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图片 1" descr="矢量智能对象 副本 3 拷贝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49045" y="1427480"/>
            <a:ext cx="2540000" cy="4003040"/>
          </a:xfrm>
          <a:prstGeom prst="rect">
            <a:avLst/>
          </a:prstGeom>
        </p:spPr>
      </p:pic>
      <p:pic>
        <p:nvPicPr>
          <p:cNvPr id="17" name="图片 16" descr="矢量智能对象 副本 3 拷贝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80000">
            <a:off x="9951085" y="3530600"/>
            <a:ext cx="2748280" cy="43313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58165" y="623570"/>
            <a:ext cx="52362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spc="600">
                <a:solidFill>
                  <a:srgbClr val="D45958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n-ea"/>
                <a:sym typeface="Arial" panose="020B0604020202020204" pitchFamily="34" charset="0"/>
              </a:rPr>
              <a:t>产品介绍</a:t>
            </a:r>
            <a:endParaRPr lang="zh-CN" altLang="en-US" b="0">
              <a:solidFill>
                <a:srgbClr val="D45958"/>
              </a:solidFill>
              <a:ea typeface="汉仪旗黑-85S" panose="00020600040101010101" pitchFamily="18" charset="-122"/>
              <a:sym typeface="Arial" panose="020B0604020202020204" pitchFamily="34" charset="0"/>
            </a:endParaRPr>
          </a:p>
          <a:p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79550" y="1560830"/>
            <a:ext cx="85045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>
                <a:ea typeface="宋体" panose="02010600030101010101" pitchFamily="2" charset="-122"/>
              </a:rPr>
              <a:t>            </a:t>
            </a:r>
            <a:r>
              <a:rPr lang="zh-CN" sz="2000">
                <a:ea typeface="宋体" panose="02010600030101010101" pitchFamily="2" charset="-122"/>
              </a:rPr>
              <a:t>龙源期刊所收录的刊种质量比较高，如《党建》为党政必备期刊、《第一财经》等，很多大刊都是独家签约。</a:t>
            </a:r>
            <a:r>
              <a:rPr lang="en-US">
                <a:latin typeface="Times New Roman" panose="02020603050405020304" charset="0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86695" y="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C:\Users\Administrator\Desktop\龙原图片\财经1.png财经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1059657" y="2733199"/>
            <a:ext cx="1377156" cy="17487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 descr="C:\Users\Administrator\Desktop\龙原图片\经济法律1.png经济法律1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3238500" y="2735422"/>
            <a:ext cx="1377157" cy="1744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图片 20" descr="C:\Users\Administrator\Desktop\龙原图片\摄影1.png摄影1"/>
          <p:cNvPicPr preferRelativeResize="0"/>
          <p:nvPr/>
        </p:nvPicPr>
        <p:blipFill>
          <a:blip r:embed="rId4"/>
          <a:srcRect/>
          <a:stretch>
            <a:fillRect/>
          </a:stretch>
        </p:blipFill>
        <p:spPr>
          <a:xfrm>
            <a:off x="5453063" y="2735105"/>
            <a:ext cx="1377157" cy="17449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 descr="C:\Users\Administrator\Desktop\龙原图片\青年1.png青年1"/>
          <p:cNvPicPr preferRelativeResize="0"/>
          <p:nvPr/>
        </p:nvPicPr>
        <p:blipFill>
          <a:blip r:embed="rId5"/>
          <a:srcRect/>
          <a:stretch>
            <a:fillRect/>
          </a:stretch>
        </p:blipFill>
        <p:spPr>
          <a:xfrm>
            <a:off x="7667625" y="2745264"/>
            <a:ext cx="1377157" cy="1724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22" descr="C:\Users\Administrator\Desktop\龙原图片\影视1.png影视1"/>
          <p:cNvPicPr preferRelativeResize="0"/>
          <p:nvPr/>
        </p:nvPicPr>
        <p:blipFill>
          <a:blip r:embed="rId6"/>
          <a:srcRect/>
          <a:stretch>
            <a:fillRect/>
          </a:stretch>
        </p:blipFill>
        <p:spPr>
          <a:xfrm>
            <a:off x="9826546" y="2737644"/>
            <a:ext cx="1345565" cy="17399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 descr="C:\Users\Administrator\Desktop\龙原图片\科研1.png科研1"/>
          <p:cNvPicPr preferRelativeResize="0"/>
          <p:nvPr/>
        </p:nvPicPr>
        <p:blipFill>
          <a:blip r:embed="rId7"/>
          <a:srcRect/>
          <a:stretch>
            <a:fillRect/>
          </a:stretch>
        </p:blipFill>
        <p:spPr>
          <a:xfrm>
            <a:off x="4426347" y="4675029"/>
            <a:ext cx="1358900" cy="1760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5" name="图片 24" descr="C:\Users\Administrator\Desktop\龙原图片\科研2.png科研2"/>
          <p:cNvPicPr preferRelativeResize="0"/>
          <p:nvPr/>
        </p:nvPicPr>
        <p:blipFill>
          <a:blip r:embed="rId8"/>
          <a:srcRect/>
          <a:stretch>
            <a:fillRect/>
          </a:stretch>
        </p:blipFill>
        <p:spPr>
          <a:xfrm>
            <a:off x="7073344" y="4672172"/>
            <a:ext cx="1355725" cy="17475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图片 1" descr="矢量智能对象 副本 3 拷贝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49045" y="1427480"/>
            <a:ext cx="2540000" cy="4003040"/>
          </a:xfrm>
          <a:prstGeom prst="rect">
            <a:avLst/>
          </a:prstGeom>
        </p:spPr>
      </p:pic>
      <p:pic>
        <p:nvPicPr>
          <p:cNvPr id="17" name="图片 16" descr="矢量智能对象 副本 3 拷贝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80000">
            <a:off x="9951085" y="3530600"/>
            <a:ext cx="2748280" cy="43313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9275" y="456565"/>
            <a:ext cx="52362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spc="600">
                <a:solidFill>
                  <a:srgbClr val="D45958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n-ea"/>
                <a:sym typeface="Arial" panose="020B0604020202020204" pitchFamily="34" charset="0"/>
              </a:rPr>
              <a:t>产品介绍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汉仪细简黑简" panose="00020600040101010101" charset="-122"/>
              <a:ea typeface="汉仪细简黑简" panose="00020600040101010101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22070" y="1595120"/>
            <a:ext cx="850455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000"/>
              <a:t>目前已经收录了 3000 多种人文大众类名刊大刊，这些期刊都是从全国发行量最大、传播面最广、影响力最强的期刊中遴选出来的</a:t>
            </a:r>
            <a:r>
              <a:rPr lang="zh-CN" sz="2000"/>
              <a:t>。</a:t>
            </a:r>
            <a:r>
              <a:rPr sz="2000"/>
              <a:t> </a:t>
            </a:r>
            <a:endParaRPr lang="zh-CN" alt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776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>
                <a:sym typeface="+mn-ea"/>
              </a:rPr>
              <a:t>全球最大的中文数字期刊网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6" name="图片 25" descr="C:\Users\Administrator\Desktop\龙原图片\读者.png读者"/>
          <p:cNvPicPr preferRelativeResize="0"/>
          <p:nvPr/>
        </p:nvPicPr>
        <p:blipFill>
          <a:blip r:embed="rId5"/>
          <a:srcRect/>
          <a:stretch>
            <a:fillRect/>
          </a:stretch>
        </p:blipFill>
        <p:spPr>
          <a:xfrm>
            <a:off x="943610" y="1703070"/>
            <a:ext cx="3025775" cy="3860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28345" y="5893435"/>
            <a:ext cx="3436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发行量连续14年位居中国第一</a:t>
            </a:r>
            <a:endParaRPr lang="zh-CN" altLang="en-US" b="1"/>
          </a:p>
          <a:p>
            <a:r>
              <a:rPr lang="zh-CN" altLang="en-US" b="1"/>
              <a:t>  被誉为“中国人的心灵读本”</a:t>
            </a:r>
            <a:endParaRPr lang="zh-CN" altLang="en-US" b="1"/>
          </a:p>
        </p:txBody>
      </p:sp>
      <p:pic>
        <p:nvPicPr>
          <p:cNvPr id="11" name="图片 10" descr="C:\Users\Administrator\Desktop\龙原图片\读者文采.png读者文采"/>
          <p:cNvPicPr/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5440045" y="1532890"/>
            <a:ext cx="6031865" cy="39350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68315" y="5755005"/>
            <a:ext cx="6010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发掘人性中的真、善、美，体现人文关怀。追求高品位、高质量，力求精品，其形式和内容极具丰富性及多样性。</a:t>
            </a:r>
            <a:endParaRPr lang="zh-CN" altLang="en-US"/>
          </a:p>
        </p:txBody>
      </p:sp>
      <p:pic>
        <p:nvPicPr>
          <p:cNvPr id="30724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86695" y="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776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>
                <a:sym typeface="+mn-ea"/>
              </a:rPr>
              <a:t>全球最大的中文数字期刊网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6" name="图片 25" descr="C:\Users\Administrator\Desktop\龙原图片\党建.png党建"/>
          <p:cNvPicPr preferRelativeResize="0"/>
          <p:nvPr/>
        </p:nvPicPr>
        <p:blipFill>
          <a:blip r:embed="rId5"/>
          <a:srcRect/>
          <a:stretch>
            <a:fillRect/>
          </a:stretch>
        </p:blipFill>
        <p:spPr>
          <a:xfrm>
            <a:off x="943610" y="1722120"/>
            <a:ext cx="3025775" cy="3822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809115" y="5763260"/>
            <a:ext cx="3436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党政必备刊物</a:t>
            </a:r>
            <a:endParaRPr lang="zh-CN" altLang="en-US" b="1"/>
          </a:p>
        </p:txBody>
      </p:sp>
      <p:pic>
        <p:nvPicPr>
          <p:cNvPr id="11" name="图片 10" descr="C:\Users\Administrator\Desktop\龙原图片\党建文采.png党建文采"/>
          <p:cNvPicPr/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5076190" y="1637030"/>
            <a:ext cx="6395720" cy="3581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68315" y="5366385"/>
            <a:ext cx="60109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由邓小平同志亲笔题写刊名的《党建》杂志，由中央宣传部主管，是党中央办的关于党的建设的综合性党刊。20多年来，《党建》杂志以其权威性、指导性、针对性，受到各级党务工作者、宣传思想文化工作者和广大干部群众的欢迎。 </a:t>
            </a:r>
            <a:endParaRPr lang="zh-CN" altLang="en-US"/>
          </a:p>
        </p:txBody>
      </p:sp>
      <p:pic>
        <p:nvPicPr>
          <p:cNvPr id="30724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86695" y="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5776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>
                <a:sym typeface="+mn-ea"/>
              </a:rPr>
              <a:t>全球最大的中文数字期刊网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6" name="图片 25" descr="C:\Users\Administrator\Desktop\龙原图片\时政新闻6.png时政新闻6"/>
          <p:cNvPicPr preferRelativeResize="0"/>
          <p:nvPr/>
        </p:nvPicPr>
        <p:blipFill>
          <a:blip r:embed="rId5"/>
          <a:srcRect/>
          <a:stretch>
            <a:fillRect/>
          </a:stretch>
        </p:blipFill>
        <p:spPr>
          <a:xfrm>
            <a:off x="943610" y="1713548"/>
            <a:ext cx="3025775" cy="38398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127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651635" y="5755005"/>
            <a:ext cx="3436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《Vista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看天下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/>
          </a:p>
        </p:txBody>
      </p:sp>
      <p:pic>
        <p:nvPicPr>
          <p:cNvPr id="11" name="图片 10" descr="C:\Users\Administrator\Desktop\龙原图片\看天下.png看天下"/>
          <p:cNvPicPr/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5209540" y="1713865"/>
            <a:ext cx="6541770" cy="37452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68315" y="5586095"/>
            <a:ext cx="6010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《Vista看天下》是中国期刊市场上，唯一面向高消费人群的新闻类杂志。我们立志做“中国最好看的新闻杂志”，杂志的内容涵盖时政、财经 、社会、科技、文化、时尚、娱乐等领域。</a:t>
            </a:r>
            <a:endParaRPr lang="zh-CN" altLang="en-US"/>
          </a:p>
        </p:txBody>
      </p:sp>
      <p:pic>
        <p:nvPicPr>
          <p:cNvPr id="30724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86695" y="0"/>
            <a:ext cx="1781810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TYPE" val="general"/>
  <p:tag name="KSO_WM_TEMPLATE_CATEGORY" val="custom"/>
  <p:tag name="KSO_WM_TEMPLATE_INDEX" val="20204428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428_9*i*1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428"/>
  <p:tag name="KSO_WM_UNIT_ID" val="custom20204428_9*a*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VALUE" val="1283*1460"/>
  <p:tag name="KSO_WM_UNIT_TYPE" val="d"/>
  <p:tag name="KSO_WM_UNIT_INDEX" val="1"/>
  <p:tag name="KSO_WM_UNIT_BLOCK" val="0"/>
  <p:tag name="KSO_WM_TEMPLATE_CATEGORY" val="custom"/>
  <p:tag name="KSO_WM_TEMPLATE_INDEX" val="20204428"/>
  <p:tag name="KSO_WM_UNIT_ID" val="custom20204428_9*d*1"/>
  <p:tag name="KSO_WM_UNIT_SUPPORT_UNIT_TYPE" val="[&quot;d&quot;]"/>
</p:tagLst>
</file>

<file path=ppt/tags/tag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BACKGROUND" val="[&quot;general&quot;]"/>
  <p:tag name="KSO_WM_SLIDE_RATIO" val="1.777778"/>
  <p:tag name="KSO_WM_SLIDE_ID" val="custom20204428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959*481"/>
  <p:tag name="KSO_WM_SLIDE_POSITION" val="0*0"/>
  <p:tag name="KSO_WM_TAG_VERSION" val="1.0"/>
  <p:tag name="KSO_WM_BEAUTIFY_FLAG" val="#wm#"/>
  <p:tag name="KSO_WM_TEMPLATE_CATEGORY" val="custom"/>
  <p:tag name="KSO_WM_TEMPLATE_INDEX" val="20204428"/>
  <p:tag name="KSO_WM_SLIDE_LAYOUT" val="a_d_f"/>
  <p:tag name="KSO_WM_SLIDE_LAYOUT_CNT" val="1_1_2"/>
</p:tagLst>
</file>

<file path=ppt/tags/tag14.xml><?xml version="1.0" encoding="utf-8"?>
<p:tagLst xmlns:p="http://schemas.openxmlformats.org/presentationml/2006/main">
  <p:tag name="KSO_WM_SLIDE_BACKGROUND_TYPE" val="general"/>
  <p:tag name="KSO_WM_TEMPLATE_CATEGORY" val="custom"/>
  <p:tag name="KSO_WM_TEMPLATE_INDEX" val="20204428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428_9*i*1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428"/>
  <p:tag name="KSO_WM_UNIT_ID" val="custom20204428_9*a*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VALUE" val="1283*1460"/>
  <p:tag name="KSO_WM_UNIT_TYPE" val="d"/>
  <p:tag name="KSO_WM_UNIT_INDEX" val="1"/>
  <p:tag name="KSO_WM_UNIT_BLOCK" val="0"/>
  <p:tag name="KSO_WM_TEMPLATE_CATEGORY" val="custom"/>
  <p:tag name="KSO_WM_TEMPLATE_INDEX" val="20204428"/>
  <p:tag name="KSO_WM_UNIT_ID" val="custom20204428_9*d*1"/>
  <p:tag name="KSO_WM_UNIT_SUPPORT_UNIT_TYPE" val="[&quot;d&quot;]"/>
</p:tagLst>
</file>

<file path=ppt/tags/tag1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BACKGROUND" val="[&quot;general&quot;]"/>
  <p:tag name="KSO_WM_SLIDE_RATIO" val="1.777778"/>
  <p:tag name="KSO_WM_SLIDE_ID" val="custom20204428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959*481"/>
  <p:tag name="KSO_WM_SLIDE_POSITION" val="0*0"/>
  <p:tag name="KSO_WM_TAG_VERSION" val="1.0"/>
  <p:tag name="KSO_WM_BEAUTIFY_FLAG" val="#wm#"/>
  <p:tag name="KSO_WM_TEMPLATE_CATEGORY" val="custom"/>
  <p:tag name="KSO_WM_TEMPLATE_INDEX" val="20204428"/>
  <p:tag name="KSO_WM_SLIDE_LAYOUT" val="a_d_f"/>
  <p:tag name="KSO_WM_SLIDE_LAYOUT_CNT" val="1_1_2"/>
</p:tagLst>
</file>

<file path=ppt/tags/tag18.xml><?xml version="1.0" encoding="utf-8"?>
<p:tagLst xmlns:p="http://schemas.openxmlformats.org/presentationml/2006/main">
  <p:tag name="KSO_WM_SLIDE_BACKGROUND_TYPE" val="general"/>
  <p:tag name="KSO_WM_TEMPLATE_CATEGORY" val="custom"/>
  <p:tag name="KSO_WM_TEMPLATE_INDEX" val="20204428"/>
  <p:tag name="KSO_WM_UNIT_TYPE" val="i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ID" val="custom20204428_9*i*1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PRESET_TEXT" val="单击此处添加大标题"/>
  <p:tag name="KSO_WM_UNIT_NOCLEAR" val="0"/>
  <p:tag name="KSO_WM_UNIT_VALUE" val="26"/>
  <p:tag name="KSO_WM_UNIT_TYPE" val="a"/>
  <p:tag name="KSO_WM_UNIT_INDEX" val="1"/>
  <p:tag name="KSO_WM_UNIT_BLOCK" val="0"/>
  <p:tag name="KSO_WM_TEMPLATE_CATEGORY" val="custom"/>
  <p:tag name="KSO_WM_TEMPLATE_INDEX" val="20204428"/>
  <p:tag name="KSO_WM_UNIT_ID" val="custom20204428_9*a*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VALUE" val="1283*1460"/>
  <p:tag name="KSO_WM_UNIT_TYPE" val="d"/>
  <p:tag name="KSO_WM_UNIT_INDEX" val="1"/>
  <p:tag name="KSO_WM_UNIT_BLOCK" val="0"/>
  <p:tag name="KSO_WM_TEMPLATE_CATEGORY" val="custom"/>
  <p:tag name="KSO_WM_TEMPLATE_INDEX" val="20204428"/>
  <p:tag name="KSO_WM_UNIT_ID" val="custom20204428_9*d*1"/>
  <p:tag name="KSO_WM_UNIT_SUPPORT_UNIT_TYPE" val="[&quot;d&quot;]"/>
</p:tagLst>
</file>

<file path=ppt/tags/tag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BACKGROUND" val="[&quot;general&quot;]"/>
  <p:tag name="KSO_WM_SLIDE_RATIO" val="1.777778"/>
  <p:tag name="KSO_WM_SLIDE_ID" val="custom20204428_9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959*481"/>
  <p:tag name="KSO_WM_SLIDE_POSITION" val="0*0"/>
  <p:tag name="KSO_WM_TAG_VERSION" val="1.0"/>
  <p:tag name="KSO_WM_BEAUTIFY_FLAG" val="#wm#"/>
  <p:tag name="KSO_WM_TEMPLATE_CATEGORY" val="custom"/>
  <p:tag name="KSO_WM_TEMPLATE_INDEX" val="20204428"/>
  <p:tag name="KSO_WM_SLIDE_LAYOUT" val="a_d_f"/>
  <p:tag name="KSO_WM_SLIDE_LAYOUT_CNT" val="1_1_2"/>
</p:tagLst>
</file>

<file path=ppt/tags/tag22.xml><?xml version="1.0" encoding="utf-8"?>
<p:tagLst xmlns:p="http://schemas.openxmlformats.org/presentationml/2006/main">
  <p:tag name="KSO_WM_UNIT_PLACING_PICTURE_USER_VIEWPORT" val="{&quot;height&quot;:7718,&quot;width&quot;:11943}"/>
</p:tagLst>
</file>

<file path=ppt/tags/tag23.xml><?xml version="1.0" encoding="utf-8"?>
<p:tagLst xmlns:p="http://schemas.openxmlformats.org/presentationml/2006/main">
  <p:tag name="REFSHAPE" val="550055076"/>
  <p:tag name="KSO_WM_UNIT_PLACING_PICTURE_USER_VIEWPORT" val="{&quot;height&quot;:10791,&quot;width&quot;:6848}"/>
</p:tagLst>
</file>

<file path=ppt/tags/tag24.xml><?xml version="1.0" encoding="utf-8"?>
<p:tagLst xmlns:p="http://schemas.openxmlformats.org/presentationml/2006/main">
  <p:tag name="KSO_WM_UNIT_PLACING_PICTURE_USER_VIEWPORT" val="{&quot;height&quot;:7718,&quot;width&quot;:11943}"/>
</p:tagLst>
</file>

<file path=ppt/tags/tag25.xml><?xml version="1.0" encoding="utf-8"?>
<p:tagLst xmlns:p="http://schemas.openxmlformats.org/presentationml/2006/main">
  <p:tag name="REFSHAPE" val="550055076"/>
  <p:tag name="KSO_WM_UNIT_PLACING_PICTURE_USER_VIEWPORT" val="{&quot;height&quot;:10791,&quot;width&quot;:6848}"/>
</p:tagLst>
</file>

<file path=ppt/tags/tag26.xml><?xml version="1.0" encoding="utf-8"?>
<p:tagLst xmlns:p="http://schemas.openxmlformats.org/presentationml/2006/main">
  <p:tag name="REFSHAPE" val="550004620"/>
  <p:tag name="KSO_WM_UNIT_PLACING_PICTURE_USER_VIEWPORT" val="{&quot;height&quot;:8164,&quot;width&quot;:11943}"/>
</p:tagLst>
</file>

<file path=ppt/tags/tag27.xml><?xml version="1.0" encoding="utf-8"?>
<p:tagLst xmlns:p="http://schemas.openxmlformats.org/presentationml/2006/main">
  <p:tag name="REFSHAPE" val="550004620"/>
  <p:tag name="KSO_WM_UNIT_PLACING_PICTURE_USER_VIEWPORT" val="{&quot;height&quot;:8164,&quot;width&quot;:11943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REFSHAPE" val="145238412"/>
</p:tagLst>
</file>

<file path=ppt/tags/tag5.xml><?xml version="1.0" encoding="utf-8"?>
<p:tagLst xmlns:p="http://schemas.openxmlformats.org/presentationml/2006/main">
  <p:tag name="REFSHAPE" val="145239636"/>
</p:tagLst>
</file>

<file path=ppt/tags/tag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84_7*i*1"/>
  <p:tag name="KSO_WM_TEMPLATE_CATEGORY" val="custom"/>
  <p:tag name="KSO_WM_TEMPLATE_INDEX" val="20204484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normalSize&quot;:{&quot;size1&quot;:33.4},&quot;minSize&quot;:{&quot;size1&quot;:33.4},&quot;maxSize&quot;:{&quot;size1&quot;:33.4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12,&quot;top&quot;:3.27,&quot;right&quot;:1.69,&quot;bottom&quot;:4.43},&quot;edge&quot;:{&quot;left&quot;:true,&quot;top&quot;:true,&quot;right&quot;:false,&quot;bottom&quot;:true},&quot;backgroundInfo&quot;:[{&quot;type&quot;:&quot;leftRight&quot;,&quot;left&quot;:0.0,&quot;top&quot;:0.0,&quot;right&quot;:0.0,&quot;bottom&quot;:0.0,&quot;leftAbs&quot;:false,&quot;topAbs&quot;:false,&quot;rightAbs&quot;:false,&quot;bottomAbs&quot;:false}]},{&quot;direction&quot;:0,&quot;horizontalAlign&quot;:0,&quot;verticalAlign&quot;:1,&quot;type&quot;:0,&quot;diagramDirection&quot;:0,&quot;canSetOverLayout&quot;:0,&quot;isOverLayout&quot;:0,&quot;margin&quot;:{&quot;left&quot;:1.69,&quot;top&quot;:2.12,&quot;right&quot;:2.12,&quot;bottom&quot;:2.12},&quot;edge&quot;:{&quot;left&quot;:false,&quot;top&quot;:true,&quot;right&quot;:true,&quot;bottom&quot;:true}}]}"/>
  <p:tag name="KSO_WM_SLIDE_CAN_ADD_NAVIGATION" val="1"/>
  <p:tag name="KSO_WM_SLIDE_BACKGROUND" val="[&quot;general&quot;,&quot;leftRight&quot;]"/>
  <p:tag name="KSO_WM_SLIDE_RATIO" val="1.777778"/>
  <p:tag name="KSO_WM_SLIDE_ID" val="custom20204484_7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7"/>
  <p:tag name="KSO_WM_SLIDE_SIZE" val="959*540"/>
  <p:tag name="KSO_WM_SLIDE_POSITION" val="0*0"/>
  <p:tag name="KSO_WM_TAG_VERSION" val="1.0"/>
  <p:tag name="KSO_WM_BEAUTIFY_FLAG" val="#wm#"/>
  <p:tag name="KSO_WM_TEMPLATE_CATEGORY" val="custom"/>
  <p:tag name="KSO_WM_TEMPLATE_INDEX" val="20204484"/>
  <p:tag name="KSO_WM_SLIDE_LAYOUT" val="a_f_i_k"/>
  <p:tag name="KSO_WM_SLIDE_LAYOUT_CNT" val="1_1_1_1"/>
</p:tagLst>
</file>

<file path=ppt/tags/tag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86912831201_1_1"/>
</p:tagLst>
</file>

<file path=ppt/tags/tag9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86912847221_1_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汉仪旗黑-85S</vt:lpstr>
      <vt:lpstr>Helvetica Light</vt:lpstr>
      <vt:lpstr>Helvetica Light</vt:lpstr>
      <vt:lpstr>汉仪细简黑简</vt:lpstr>
      <vt:lpstr>Tahoma</vt:lpstr>
      <vt:lpstr>字体管家大侦探</vt:lpstr>
      <vt:lpstr>Segoe Print</vt:lpstr>
      <vt:lpstr>华文中宋</vt:lpstr>
      <vt:lpstr>Segoe UI Black</vt:lpstr>
      <vt:lpstr>Segoe UI Light</vt:lpstr>
      <vt:lpstr>Times New Roman</vt:lpstr>
      <vt:lpstr>Avenir Roman</vt:lpstr>
      <vt:lpstr>Franklin Gothic Medium</vt:lpstr>
      <vt:lpstr>Arial Unicode MS</vt:lpstr>
      <vt:lpstr>Calibri</vt:lpstr>
      <vt:lpstr>Helvetica</vt:lpstr>
      <vt:lpstr>华文行楷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void</dc:creator>
  <cp:lastModifiedBy>DELL</cp:lastModifiedBy>
  <cp:revision>133</cp:revision>
  <dcterms:created xsi:type="dcterms:W3CDTF">2017-08-03T09:01:00Z</dcterms:created>
  <dcterms:modified xsi:type="dcterms:W3CDTF">2021-09-17T07:36:49Z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55EEC12E2B9A4A1D810568127D3AB66C</vt:lpwstr>
  </property>
</Properties>
</file>