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21"/>
  </p:handoutMasterIdLst>
  <p:sldIdLst>
    <p:sldId id="285" r:id="rId4"/>
    <p:sldId id="289" r:id="rId6"/>
    <p:sldId id="286" r:id="rId7"/>
    <p:sldId id="332" r:id="rId8"/>
    <p:sldId id="331" r:id="rId9"/>
    <p:sldId id="333" r:id="rId10"/>
    <p:sldId id="392" r:id="rId11"/>
    <p:sldId id="393" r:id="rId12"/>
    <p:sldId id="335" r:id="rId13"/>
    <p:sldId id="452" r:id="rId14"/>
    <p:sldId id="453" r:id="rId15"/>
    <p:sldId id="472" r:id="rId16"/>
    <p:sldId id="463" r:id="rId17"/>
    <p:sldId id="458" r:id="rId18"/>
    <p:sldId id="464" r:id="rId19"/>
    <p:sldId id="465" r:id="rId20"/>
  </p:sldIdLst>
  <p:sldSz cx="12192000" cy="6858000"/>
  <p:notesSz cx="6858000" cy="9144000"/>
  <p:embeddedFontLst>
    <p:embeddedFont>
      <p:font typeface="Calibri" panose="020F0502020204030204"/>
      <p:regular r:id="rId25"/>
      <p:bold r:id="rId26"/>
      <p:italic r:id="rId27"/>
      <p:boldItalic r:id="rId28"/>
    </p:embeddedFont>
    <p:embeddedFont>
      <p:font typeface="方正姚体" panose="02010601030101010101" pitchFamily="2" charset="-122"/>
      <p:regular r:id="rId29"/>
    </p:embeddedFont>
    <p:embeddedFont>
      <p:font typeface="黑体" panose="02010609060101010101" pitchFamily="49" charset="-122"/>
      <p:regular r:id="rId30"/>
    </p:embeddedFont>
    <p:embeddedFont>
      <p:font typeface="Roboto Slab" charset="0"/>
      <p:regular r:id="rId31"/>
    </p:embeddedFont>
    <p:embeddedFont>
      <p:font typeface="方正小标宋_GBK" panose="02000000000000000000" charset="-122"/>
      <p:regular r:id="rId32"/>
    </p:embeddedFont>
    <p:embeddedFont>
      <p:font typeface="隶书" panose="02010509060101010101" charset="-122"/>
      <p:regular r:id="rId33"/>
    </p:embeddedFont>
    <p:embeddedFont>
      <p:font typeface="华文隶书" panose="02010800040101010101" pitchFamily="2" charset="-122"/>
      <p:regular r:id="rId34"/>
    </p:embeddedFont>
    <p:embeddedFont>
      <p:font typeface="微软雅黑" panose="020B0503020204020204" charset="-122"/>
      <p:regular r:id="rId35"/>
    </p:embeddedFont>
    <p:embeddedFont>
      <p:font typeface="等线" panose="02010600030101010101" charset="0"/>
      <p:regular r:id="rId36"/>
      <p:bold r:id="rId37"/>
    </p:embeddedFont>
    <p:embeddedFont>
      <p:font typeface="华文彩云" panose="02010800040101010101" pitchFamily="2" charset="-122"/>
      <p:regular r:id="rId38"/>
    </p:embeddedFont>
  </p:embeddedFontLst>
  <p:custDataLst>
    <p:tags r:id="rId3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54F"/>
    <a:srgbClr val="27509F"/>
    <a:srgbClr val="3C70F4"/>
    <a:srgbClr val="CDBF97"/>
    <a:srgbClr val="8D7545"/>
    <a:srgbClr val="ECE8E5"/>
    <a:srgbClr val="E4CBCB"/>
    <a:srgbClr val="A88755"/>
    <a:srgbClr val="1F2020"/>
    <a:srgbClr val="263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3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9" Type="http://schemas.openxmlformats.org/officeDocument/2006/relationships/tags" Target="tags/tag1.xml"/><Relationship Id="rId38" Type="http://schemas.openxmlformats.org/officeDocument/2006/relationships/font" Target="fonts/font14.fntdata"/><Relationship Id="rId37" Type="http://schemas.openxmlformats.org/officeDocument/2006/relationships/font" Target="fonts/font13.fntdata"/><Relationship Id="rId36" Type="http://schemas.openxmlformats.org/officeDocument/2006/relationships/font" Target="fonts/font12.fntdata"/><Relationship Id="rId35" Type="http://schemas.openxmlformats.org/officeDocument/2006/relationships/font" Target="fonts/font11.fntdata"/><Relationship Id="rId34" Type="http://schemas.openxmlformats.org/officeDocument/2006/relationships/font" Target="fonts/font10.fntdata"/><Relationship Id="rId33" Type="http://schemas.openxmlformats.org/officeDocument/2006/relationships/font" Target="fonts/font9.fntdata"/><Relationship Id="rId32" Type="http://schemas.openxmlformats.org/officeDocument/2006/relationships/font" Target="fonts/font8.fntdata"/><Relationship Id="rId31" Type="http://schemas.openxmlformats.org/officeDocument/2006/relationships/font" Target="fonts/font7.fntdata"/><Relationship Id="rId30" Type="http://schemas.openxmlformats.org/officeDocument/2006/relationships/font" Target="fonts/font6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1084978" y="6595300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10801350" y="6405438"/>
            <a:ext cx="1390650" cy="365125"/>
          </a:xfrm>
        </p:spPr>
        <p:txBody>
          <a:bodyPr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fld id="{51D91E7F-84B6-4064-9D4E-CC7D244BCA0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341647" y="521383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IndicatorsExport%20(1).xlsx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27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Freeform: Shape 58"/>
          <p:cNvSpPr/>
          <p:nvPr/>
        </p:nvSpPr>
        <p:spPr>
          <a:xfrm>
            <a:off x="1409063" y="2289176"/>
            <a:ext cx="12192000" cy="5791198"/>
          </a:xfrm>
          <a:custGeom>
            <a:avLst/>
            <a:gdLst>
              <a:gd name="connsiteX0" fmla="*/ 12186277 w 12192000"/>
              <a:gd name="connsiteY0" fmla="*/ 0 h 5791198"/>
              <a:gd name="connsiteX1" fmla="*/ 12192000 w 12192000"/>
              <a:gd name="connsiteY1" fmla="*/ 0 h 5791198"/>
              <a:gd name="connsiteX2" fmla="*/ 12192000 w 12192000"/>
              <a:gd name="connsiteY2" fmla="*/ 1174407 h 5791198"/>
              <a:gd name="connsiteX3" fmla="*/ 12190762 w 12192000"/>
              <a:gd name="connsiteY3" fmla="*/ 1167726 h 5791198"/>
              <a:gd name="connsiteX4" fmla="*/ 12186154 w 12192000"/>
              <a:gd name="connsiteY4" fmla="*/ 55763 h 5791198"/>
              <a:gd name="connsiteX5" fmla="*/ 0 w 12192000"/>
              <a:gd name="connsiteY5" fmla="*/ 0 h 5791198"/>
              <a:gd name="connsiteX6" fmla="*/ 1 w 12192000"/>
              <a:gd name="connsiteY6" fmla="*/ 0 h 5791198"/>
              <a:gd name="connsiteX7" fmla="*/ 1 w 12192000"/>
              <a:gd name="connsiteY7" fmla="*/ 138954 h 5791198"/>
              <a:gd name="connsiteX8" fmla="*/ 1 w 12192000"/>
              <a:gd name="connsiteY8" fmla="*/ 311760 h 5791198"/>
              <a:gd name="connsiteX9" fmla="*/ 2034347 w 12192000"/>
              <a:gd name="connsiteY9" fmla="*/ 1952215 h 5791198"/>
              <a:gd name="connsiteX10" fmla="*/ 5230172 w 12192000"/>
              <a:gd name="connsiteY10" fmla="*/ 255192 h 5791198"/>
              <a:gd name="connsiteX11" fmla="*/ 7165969 w 12192000"/>
              <a:gd name="connsiteY11" fmla="*/ 764299 h 5791198"/>
              <a:gd name="connsiteX12" fmla="*/ 10023908 w 12192000"/>
              <a:gd name="connsiteY12" fmla="*/ 71348 h 5791198"/>
              <a:gd name="connsiteX13" fmla="*/ 12180490 w 12192000"/>
              <a:gd name="connsiteY13" fmla="*/ 1160782 h 5791198"/>
              <a:gd name="connsiteX14" fmla="*/ 12192000 w 12192000"/>
              <a:gd name="connsiteY14" fmla="*/ 1174412 h 5791198"/>
              <a:gd name="connsiteX15" fmla="*/ 12192000 w 12192000"/>
              <a:gd name="connsiteY15" fmla="*/ 5791198 h 5791198"/>
              <a:gd name="connsiteX16" fmla="*/ 0 w 12192000"/>
              <a:gd name="connsiteY16" fmla="*/ 5791198 h 579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5791198">
                <a:moveTo>
                  <a:pt x="12186277" y="0"/>
                </a:moveTo>
                <a:lnTo>
                  <a:pt x="12192000" y="0"/>
                </a:lnTo>
                <a:lnTo>
                  <a:pt x="12192000" y="1174407"/>
                </a:lnTo>
                <a:lnTo>
                  <a:pt x="12190762" y="1167726"/>
                </a:lnTo>
                <a:cubicBezTo>
                  <a:pt x="12185741" y="1104765"/>
                  <a:pt x="12185149" y="609585"/>
                  <a:pt x="12186154" y="55763"/>
                </a:cubicBezTo>
                <a:close/>
                <a:moveTo>
                  <a:pt x="0" y="0"/>
                </a:moveTo>
                <a:lnTo>
                  <a:pt x="1" y="0"/>
                </a:lnTo>
                <a:lnTo>
                  <a:pt x="1" y="138954"/>
                </a:lnTo>
                <a:cubicBezTo>
                  <a:pt x="1" y="194737"/>
                  <a:pt x="1" y="252320"/>
                  <a:pt x="1" y="311760"/>
                </a:cubicBezTo>
                <a:cubicBezTo>
                  <a:pt x="218218" y="827937"/>
                  <a:pt x="915105" y="2121917"/>
                  <a:pt x="2034347" y="1952215"/>
                </a:cubicBezTo>
                <a:cubicBezTo>
                  <a:pt x="3160629" y="1782513"/>
                  <a:pt x="4554403" y="375398"/>
                  <a:pt x="5230172" y="255192"/>
                </a:cubicBezTo>
                <a:cubicBezTo>
                  <a:pt x="5905941" y="142057"/>
                  <a:pt x="6701378" y="714803"/>
                  <a:pt x="7165969" y="764299"/>
                </a:cubicBezTo>
                <a:cubicBezTo>
                  <a:pt x="7630560" y="820867"/>
                  <a:pt x="8862430" y="177412"/>
                  <a:pt x="10023908" y="71348"/>
                </a:cubicBezTo>
                <a:cubicBezTo>
                  <a:pt x="11119394" y="-34716"/>
                  <a:pt x="12066394" y="1027581"/>
                  <a:pt x="12180490" y="1160782"/>
                </a:cubicBezTo>
                <a:lnTo>
                  <a:pt x="12192000" y="1174412"/>
                </a:lnTo>
                <a:lnTo>
                  <a:pt x="12192000" y="5791198"/>
                </a:lnTo>
                <a:lnTo>
                  <a:pt x="0" y="5791198"/>
                </a:lnTo>
                <a:close/>
              </a:path>
            </a:pathLst>
          </a:custGeom>
          <a:solidFill>
            <a:srgbClr val="3C70F4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" name="Google Shape;72;p8"/>
          <p:cNvSpPr/>
          <p:nvPr/>
        </p:nvSpPr>
        <p:spPr>
          <a:xfrm flipH="1">
            <a:off x="-2" y="3511522"/>
            <a:ext cx="4787247" cy="3346477"/>
          </a:xfrm>
          <a:custGeom>
            <a:avLst/>
            <a:gdLst/>
            <a:ahLst/>
            <a:cxnLst/>
            <a:rect l="l" t="t" r="r" b="b"/>
            <a:pathLst>
              <a:path w="120202" h="84026" extrusionOk="0">
                <a:moveTo>
                  <a:pt x="94082" y="0"/>
                </a:moveTo>
                <a:lnTo>
                  <a:pt x="93317" y="15"/>
                </a:lnTo>
                <a:lnTo>
                  <a:pt x="92551" y="30"/>
                </a:lnTo>
                <a:lnTo>
                  <a:pt x="91800" y="59"/>
                </a:lnTo>
                <a:lnTo>
                  <a:pt x="91035" y="118"/>
                </a:lnTo>
                <a:lnTo>
                  <a:pt x="90269" y="177"/>
                </a:lnTo>
                <a:lnTo>
                  <a:pt x="89518" y="250"/>
                </a:lnTo>
                <a:lnTo>
                  <a:pt x="88752" y="339"/>
                </a:lnTo>
                <a:lnTo>
                  <a:pt x="88002" y="442"/>
                </a:lnTo>
                <a:lnTo>
                  <a:pt x="87265" y="560"/>
                </a:lnTo>
                <a:lnTo>
                  <a:pt x="86514" y="692"/>
                </a:lnTo>
                <a:lnTo>
                  <a:pt x="85778" y="825"/>
                </a:lnTo>
                <a:lnTo>
                  <a:pt x="85057" y="972"/>
                </a:lnTo>
                <a:lnTo>
                  <a:pt x="84321" y="1134"/>
                </a:lnTo>
                <a:lnTo>
                  <a:pt x="83614" y="1311"/>
                </a:lnTo>
                <a:lnTo>
                  <a:pt x="82907" y="1487"/>
                </a:lnTo>
                <a:lnTo>
                  <a:pt x="82201" y="1679"/>
                </a:lnTo>
                <a:lnTo>
                  <a:pt x="81509" y="1870"/>
                </a:lnTo>
                <a:lnTo>
                  <a:pt x="80861" y="2076"/>
                </a:lnTo>
                <a:lnTo>
                  <a:pt x="80228" y="2282"/>
                </a:lnTo>
                <a:lnTo>
                  <a:pt x="79595" y="2503"/>
                </a:lnTo>
                <a:lnTo>
                  <a:pt x="78976" y="2739"/>
                </a:lnTo>
                <a:lnTo>
                  <a:pt x="78343" y="2974"/>
                </a:lnTo>
                <a:lnTo>
                  <a:pt x="77725" y="3225"/>
                </a:lnTo>
                <a:lnTo>
                  <a:pt x="76503" y="3755"/>
                </a:lnTo>
                <a:lnTo>
                  <a:pt x="75281" y="4314"/>
                </a:lnTo>
                <a:lnTo>
                  <a:pt x="74073" y="4874"/>
                </a:lnTo>
                <a:lnTo>
                  <a:pt x="71659" y="6007"/>
                </a:lnTo>
                <a:lnTo>
                  <a:pt x="70437" y="6567"/>
                </a:lnTo>
                <a:lnTo>
                  <a:pt x="69215" y="7111"/>
                </a:lnTo>
                <a:lnTo>
                  <a:pt x="68611" y="7362"/>
                </a:lnTo>
                <a:lnTo>
                  <a:pt x="67993" y="7612"/>
                </a:lnTo>
                <a:lnTo>
                  <a:pt x="67374" y="7862"/>
                </a:lnTo>
                <a:lnTo>
                  <a:pt x="66756" y="8098"/>
                </a:lnTo>
                <a:lnTo>
                  <a:pt x="66123" y="8319"/>
                </a:lnTo>
                <a:lnTo>
                  <a:pt x="65490" y="8525"/>
                </a:lnTo>
                <a:lnTo>
                  <a:pt x="64857" y="8716"/>
                </a:lnTo>
                <a:lnTo>
                  <a:pt x="64209" y="8908"/>
                </a:lnTo>
                <a:lnTo>
                  <a:pt x="63561" y="9070"/>
                </a:lnTo>
                <a:lnTo>
                  <a:pt x="62898" y="9217"/>
                </a:lnTo>
                <a:lnTo>
                  <a:pt x="62236" y="9349"/>
                </a:lnTo>
                <a:lnTo>
                  <a:pt x="61573" y="9467"/>
                </a:lnTo>
                <a:lnTo>
                  <a:pt x="60646" y="9585"/>
                </a:lnTo>
                <a:lnTo>
                  <a:pt x="59718" y="9688"/>
                </a:lnTo>
                <a:lnTo>
                  <a:pt x="58790" y="9762"/>
                </a:lnTo>
                <a:lnTo>
                  <a:pt x="57863" y="9806"/>
                </a:lnTo>
                <a:lnTo>
                  <a:pt x="56935" y="9835"/>
                </a:lnTo>
                <a:lnTo>
                  <a:pt x="55993" y="9850"/>
                </a:lnTo>
                <a:lnTo>
                  <a:pt x="55066" y="9835"/>
                </a:lnTo>
                <a:lnTo>
                  <a:pt x="54138" y="9806"/>
                </a:lnTo>
                <a:lnTo>
                  <a:pt x="53210" y="9762"/>
                </a:lnTo>
                <a:lnTo>
                  <a:pt x="52268" y="9703"/>
                </a:lnTo>
                <a:lnTo>
                  <a:pt x="51341" y="9629"/>
                </a:lnTo>
                <a:lnTo>
                  <a:pt x="50413" y="9556"/>
                </a:lnTo>
                <a:lnTo>
                  <a:pt x="48558" y="9394"/>
                </a:lnTo>
                <a:lnTo>
                  <a:pt x="46703" y="9202"/>
                </a:lnTo>
                <a:lnTo>
                  <a:pt x="45230" y="9055"/>
                </a:lnTo>
                <a:lnTo>
                  <a:pt x="43743" y="8893"/>
                </a:lnTo>
                <a:lnTo>
                  <a:pt x="42992" y="8834"/>
                </a:lnTo>
                <a:lnTo>
                  <a:pt x="42241" y="8775"/>
                </a:lnTo>
                <a:lnTo>
                  <a:pt x="41491" y="8731"/>
                </a:lnTo>
                <a:lnTo>
                  <a:pt x="40754" y="8702"/>
                </a:lnTo>
                <a:lnTo>
                  <a:pt x="40004" y="8702"/>
                </a:lnTo>
                <a:lnTo>
                  <a:pt x="39267" y="8731"/>
                </a:lnTo>
                <a:lnTo>
                  <a:pt x="38517" y="8775"/>
                </a:lnTo>
                <a:lnTo>
                  <a:pt x="38148" y="8819"/>
                </a:lnTo>
                <a:lnTo>
                  <a:pt x="37780" y="8864"/>
                </a:lnTo>
                <a:lnTo>
                  <a:pt x="37427" y="8922"/>
                </a:lnTo>
                <a:lnTo>
                  <a:pt x="37059" y="8996"/>
                </a:lnTo>
                <a:lnTo>
                  <a:pt x="36691" y="9070"/>
                </a:lnTo>
                <a:lnTo>
                  <a:pt x="36337" y="9158"/>
                </a:lnTo>
                <a:lnTo>
                  <a:pt x="35969" y="9246"/>
                </a:lnTo>
                <a:lnTo>
                  <a:pt x="35616" y="9364"/>
                </a:lnTo>
                <a:lnTo>
                  <a:pt x="35263" y="9482"/>
                </a:lnTo>
                <a:lnTo>
                  <a:pt x="34909" y="9614"/>
                </a:lnTo>
                <a:lnTo>
                  <a:pt x="34247" y="9879"/>
                </a:lnTo>
                <a:lnTo>
                  <a:pt x="33599" y="10174"/>
                </a:lnTo>
                <a:lnTo>
                  <a:pt x="32966" y="10483"/>
                </a:lnTo>
                <a:lnTo>
                  <a:pt x="32347" y="10807"/>
                </a:lnTo>
                <a:lnTo>
                  <a:pt x="31744" y="11146"/>
                </a:lnTo>
                <a:lnTo>
                  <a:pt x="31140" y="11499"/>
                </a:lnTo>
                <a:lnTo>
                  <a:pt x="30551" y="11867"/>
                </a:lnTo>
                <a:lnTo>
                  <a:pt x="29962" y="12250"/>
                </a:lnTo>
                <a:lnTo>
                  <a:pt x="29388" y="12647"/>
                </a:lnTo>
                <a:lnTo>
                  <a:pt x="28829" y="13060"/>
                </a:lnTo>
                <a:lnTo>
                  <a:pt x="28269" y="13487"/>
                </a:lnTo>
                <a:lnTo>
                  <a:pt x="27724" y="13914"/>
                </a:lnTo>
                <a:lnTo>
                  <a:pt x="27194" y="14370"/>
                </a:lnTo>
                <a:lnTo>
                  <a:pt x="26664" y="14826"/>
                </a:lnTo>
                <a:lnTo>
                  <a:pt x="26134" y="15298"/>
                </a:lnTo>
                <a:lnTo>
                  <a:pt x="25619" y="15783"/>
                </a:lnTo>
                <a:lnTo>
                  <a:pt x="25177" y="16210"/>
                </a:lnTo>
                <a:lnTo>
                  <a:pt x="24750" y="16652"/>
                </a:lnTo>
                <a:lnTo>
                  <a:pt x="24323" y="17094"/>
                </a:lnTo>
                <a:lnTo>
                  <a:pt x="23926" y="17550"/>
                </a:lnTo>
                <a:lnTo>
                  <a:pt x="23528" y="17992"/>
                </a:lnTo>
                <a:lnTo>
                  <a:pt x="23160" y="18448"/>
                </a:lnTo>
                <a:lnTo>
                  <a:pt x="22792" y="18905"/>
                </a:lnTo>
                <a:lnTo>
                  <a:pt x="22439" y="19376"/>
                </a:lnTo>
                <a:lnTo>
                  <a:pt x="22085" y="19847"/>
                </a:lnTo>
                <a:lnTo>
                  <a:pt x="21761" y="20318"/>
                </a:lnTo>
                <a:lnTo>
                  <a:pt x="21437" y="20789"/>
                </a:lnTo>
                <a:lnTo>
                  <a:pt x="21128" y="21275"/>
                </a:lnTo>
                <a:lnTo>
                  <a:pt x="20834" y="21761"/>
                </a:lnTo>
                <a:lnTo>
                  <a:pt x="20539" y="22247"/>
                </a:lnTo>
                <a:lnTo>
                  <a:pt x="20260" y="22748"/>
                </a:lnTo>
                <a:lnTo>
                  <a:pt x="19995" y="23248"/>
                </a:lnTo>
                <a:lnTo>
                  <a:pt x="19730" y="23764"/>
                </a:lnTo>
                <a:lnTo>
                  <a:pt x="19465" y="24264"/>
                </a:lnTo>
                <a:lnTo>
                  <a:pt x="18979" y="25309"/>
                </a:lnTo>
                <a:lnTo>
                  <a:pt x="18522" y="26370"/>
                </a:lnTo>
                <a:lnTo>
                  <a:pt x="18081" y="27444"/>
                </a:lnTo>
                <a:lnTo>
                  <a:pt x="17668" y="28549"/>
                </a:lnTo>
                <a:lnTo>
                  <a:pt x="17271" y="29668"/>
                </a:lnTo>
                <a:lnTo>
                  <a:pt x="16888" y="30801"/>
                </a:lnTo>
                <a:lnTo>
                  <a:pt x="16505" y="31979"/>
                </a:lnTo>
                <a:lnTo>
                  <a:pt x="16122" y="33186"/>
                </a:lnTo>
                <a:lnTo>
                  <a:pt x="15916" y="33790"/>
                </a:lnTo>
                <a:lnTo>
                  <a:pt x="15695" y="34394"/>
                </a:lnTo>
                <a:lnTo>
                  <a:pt x="15460" y="34997"/>
                </a:lnTo>
                <a:lnTo>
                  <a:pt x="15224" y="35586"/>
                </a:lnTo>
                <a:lnTo>
                  <a:pt x="14974" y="36175"/>
                </a:lnTo>
                <a:lnTo>
                  <a:pt x="14709" y="36764"/>
                </a:lnTo>
                <a:lnTo>
                  <a:pt x="14429" y="37338"/>
                </a:lnTo>
                <a:lnTo>
                  <a:pt x="14120" y="37913"/>
                </a:lnTo>
                <a:lnTo>
                  <a:pt x="13811" y="38472"/>
                </a:lnTo>
                <a:lnTo>
                  <a:pt x="13472" y="39017"/>
                </a:lnTo>
                <a:lnTo>
                  <a:pt x="13119" y="39547"/>
                </a:lnTo>
                <a:lnTo>
                  <a:pt x="12736" y="40062"/>
                </a:lnTo>
                <a:lnTo>
                  <a:pt x="12338" y="40563"/>
                </a:lnTo>
                <a:lnTo>
                  <a:pt x="11926" y="41034"/>
                </a:lnTo>
                <a:lnTo>
                  <a:pt x="11514" y="41446"/>
                </a:lnTo>
                <a:lnTo>
                  <a:pt x="11102" y="41844"/>
                </a:lnTo>
                <a:lnTo>
                  <a:pt x="10675" y="42212"/>
                </a:lnTo>
                <a:lnTo>
                  <a:pt x="10233" y="42580"/>
                </a:lnTo>
                <a:lnTo>
                  <a:pt x="9777" y="42933"/>
                </a:lnTo>
                <a:lnTo>
                  <a:pt x="9320" y="43272"/>
                </a:lnTo>
                <a:lnTo>
                  <a:pt x="8393" y="43934"/>
                </a:lnTo>
                <a:lnTo>
                  <a:pt x="7465" y="44612"/>
                </a:lnTo>
                <a:lnTo>
                  <a:pt x="7009" y="44965"/>
                </a:lnTo>
                <a:lnTo>
                  <a:pt x="6552" y="45318"/>
                </a:lnTo>
                <a:lnTo>
                  <a:pt x="6125" y="45686"/>
                </a:lnTo>
                <a:lnTo>
                  <a:pt x="5698" y="46084"/>
                </a:lnTo>
                <a:lnTo>
                  <a:pt x="5286" y="46496"/>
                </a:lnTo>
                <a:lnTo>
                  <a:pt x="4903" y="46923"/>
                </a:lnTo>
                <a:lnTo>
                  <a:pt x="4388" y="47542"/>
                </a:lnTo>
                <a:lnTo>
                  <a:pt x="3917" y="48189"/>
                </a:lnTo>
                <a:lnTo>
                  <a:pt x="3460" y="48837"/>
                </a:lnTo>
                <a:lnTo>
                  <a:pt x="3033" y="49515"/>
                </a:lnTo>
                <a:lnTo>
                  <a:pt x="2651" y="50207"/>
                </a:lnTo>
                <a:lnTo>
                  <a:pt x="2282" y="50899"/>
                </a:lnTo>
                <a:lnTo>
                  <a:pt x="1944" y="51620"/>
                </a:lnTo>
                <a:lnTo>
                  <a:pt x="1635" y="52356"/>
                </a:lnTo>
                <a:lnTo>
                  <a:pt x="1355" y="53092"/>
                </a:lnTo>
                <a:lnTo>
                  <a:pt x="1105" y="53843"/>
                </a:lnTo>
                <a:lnTo>
                  <a:pt x="869" y="54609"/>
                </a:lnTo>
                <a:lnTo>
                  <a:pt x="678" y="55374"/>
                </a:lnTo>
                <a:lnTo>
                  <a:pt x="501" y="56155"/>
                </a:lnTo>
                <a:lnTo>
                  <a:pt x="354" y="56935"/>
                </a:lnTo>
                <a:lnTo>
                  <a:pt x="236" y="57715"/>
                </a:lnTo>
                <a:lnTo>
                  <a:pt x="148" y="58510"/>
                </a:lnTo>
                <a:lnTo>
                  <a:pt x="74" y="59320"/>
                </a:lnTo>
                <a:lnTo>
                  <a:pt x="30" y="60130"/>
                </a:lnTo>
                <a:lnTo>
                  <a:pt x="0" y="60940"/>
                </a:lnTo>
                <a:lnTo>
                  <a:pt x="0" y="61750"/>
                </a:lnTo>
                <a:lnTo>
                  <a:pt x="15" y="62559"/>
                </a:lnTo>
                <a:lnTo>
                  <a:pt x="59" y="63384"/>
                </a:lnTo>
                <a:lnTo>
                  <a:pt x="118" y="64194"/>
                </a:lnTo>
                <a:lnTo>
                  <a:pt x="192" y="65003"/>
                </a:lnTo>
                <a:lnTo>
                  <a:pt x="295" y="65813"/>
                </a:lnTo>
                <a:lnTo>
                  <a:pt x="413" y="66623"/>
                </a:lnTo>
                <a:lnTo>
                  <a:pt x="545" y="67418"/>
                </a:lnTo>
                <a:lnTo>
                  <a:pt x="707" y="68228"/>
                </a:lnTo>
                <a:lnTo>
                  <a:pt x="869" y="69023"/>
                </a:lnTo>
                <a:lnTo>
                  <a:pt x="1060" y="69833"/>
                </a:lnTo>
                <a:lnTo>
                  <a:pt x="1267" y="70628"/>
                </a:lnTo>
                <a:lnTo>
                  <a:pt x="1473" y="71423"/>
                </a:lnTo>
                <a:lnTo>
                  <a:pt x="1708" y="72203"/>
                </a:lnTo>
                <a:lnTo>
                  <a:pt x="1959" y="72998"/>
                </a:lnTo>
                <a:lnTo>
                  <a:pt x="2224" y="73779"/>
                </a:lnTo>
                <a:lnTo>
                  <a:pt x="2489" y="74544"/>
                </a:lnTo>
                <a:lnTo>
                  <a:pt x="2783" y="75324"/>
                </a:lnTo>
                <a:lnTo>
                  <a:pt x="3077" y="76075"/>
                </a:lnTo>
                <a:lnTo>
                  <a:pt x="3387" y="76841"/>
                </a:lnTo>
                <a:lnTo>
                  <a:pt x="3711" y="77592"/>
                </a:lnTo>
                <a:lnTo>
                  <a:pt x="4035" y="78343"/>
                </a:lnTo>
                <a:lnTo>
                  <a:pt x="4373" y="79079"/>
                </a:lnTo>
                <a:lnTo>
                  <a:pt x="4727" y="79815"/>
                </a:lnTo>
                <a:lnTo>
                  <a:pt x="5080" y="80536"/>
                </a:lnTo>
                <a:lnTo>
                  <a:pt x="5448" y="81243"/>
                </a:lnTo>
                <a:lnTo>
                  <a:pt x="5816" y="81950"/>
                </a:lnTo>
                <a:lnTo>
                  <a:pt x="6199" y="82657"/>
                </a:lnTo>
                <a:lnTo>
                  <a:pt x="6596" y="83349"/>
                </a:lnTo>
                <a:lnTo>
                  <a:pt x="6699" y="83511"/>
                </a:lnTo>
                <a:lnTo>
                  <a:pt x="6817" y="83658"/>
                </a:lnTo>
                <a:lnTo>
                  <a:pt x="6935" y="83776"/>
                </a:lnTo>
                <a:lnTo>
                  <a:pt x="7053" y="83879"/>
                </a:lnTo>
                <a:lnTo>
                  <a:pt x="7200" y="83938"/>
                </a:lnTo>
                <a:lnTo>
                  <a:pt x="7362" y="83996"/>
                </a:lnTo>
                <a:lnTo>
                  <a:pt x="7553" y="84026"/>
                </a:lnTo>
                <a:lnTo>
                  <a:pt x="7760" y="84026"/>
                </a:lnTo>
                <a:lnTo>
                  <a:pt x="63973" y="84011"/>
                </a:lnTo>
                <a:lnTo>
                  <a:pt x="120201" y="84011"/>
                </a:lnTo>
                <a:lnTo>
                  <a:pt x="120201" y="22527"/>
                </a:lnTo>
                <a:lnTo>
                  <a:pt x="120054" y="22483"/>
                </a:lnTo>
                <a:lnTo>
                  <a:pt x="119922" y="22424"/>
                </a:lnTo>
                <a:lnTo>
                  <a:pt x="119421" y="22144"/>
                </a:lnTo>
                <a:lnTo>
                  <a:pt x="118950" y="21849"/>
                </a:lnTo>
                <a:lnTo>
                  <a:pt x="118508" y="21540"/>
                </a:lnTo>
                <a:lnTo>
                  <a:pt x="118111" y="21231"/>
                </a:lnTo>
                <a:lnTo>
                  <a:pt x="117743" y="20922"/>
                </a:lnTo>
                <a:lnTo>
                  <a:pt x="117404" y="20583"/>
                </a:lnTo>
                <a:lnTo>
                  <a:pt x="117095" y="20245"/>
                </a:lnTo>
                <a:lnTo>
                  <a:pt x="116815" y="19906"/>
                </a:lnTo>
                <a:lnTo>
                  <a:pt x="116550" y="19553"/>
                </a:lnTo>
                <a:lnTo>
                  <a:pt x="116314" y="19185"/>
                </a:lnTo>
                <a:lnTo>
                  <a:pt x="116094" y="18816"/>
                </a:lnTo>
                <a:lnTo>
                  <a:pt x="115902" y="18448"/>
                </a:lnTo>
                <a:lnTo>
                  <a:pt x="115711" y="18066"/>
                </a:lnTo>
                <a:lnTo>
                  <a:pt x="115549" y="17668"/>
                </a:lnTo>
                <a:lnTo>
                  <a:pt x="115402" y="17271"/>
                </a:lnTo>
                <a:lnTo>
                  <a:pt x="115254" y="16873"/>
                </a:lnTo>
                <a:lnTo>
                  <a:pt x="115122" y="16461"/>
                </a:lnTo>
                <a:lnTo>
                  <a:pt x="115004" y="16049"/>
                </a:lnTo>
                <a:lnTo>
                  <a:pt x="114783" y="15209"/>
                </a:lnTo>
                <a:lnTo>
                  <a:pt x="114356" y="13472"/>
                </a:lnTo>
                <a:lnTo>
                  <a:pt x="114135" y="12574"/>
                </a:lnTo>
                <a:lnTo>
                  <a:pt x="113870" y="11661"/>
                </a:lnTo>
                <a:lnTo>
                  <a:pt x="113738" y="11205"/>
                </a:lnTo>
                <a:lnTo>
                  <a:pt x="113576" y="10748"/>
                </a:lnTo>
                <a:lnTo>
                  <a:pt x="113399" y="10277"/>
                </a:lnTo>
                <a:lnTo>
                  <a:pt x="113223" y="9821"/>
                </a:lnTo>
                <a:lnTo>
                  <a:pt x="113061" y="9482"/>
                </a:lnTo>
                <a:lnTo>
                  <a:pt x="112913" y="9143"/>
                </a:lnTo>
                <a:lnTo>
                  <a:pt x="112751" y="8819"/>
                </a:lnTo>
                <a:lnTo>
                  <a:pt x="112575" y="8495"/>
                </a:lnTo>
                <a:lnTo>
                  <a:pt x="112398" y="8186"/>
                </a:lnTo>
                <a:lnTo>
                  <a:pt x="112207" y="7877"/>
                </a:lnTo>
                <a:lnTo>
                  <a:pt x="112001" y="7568"/>
                </a:lnTo>
                <a:lnTo>
                  <a:pt x="111809" y="7273"/>
                </a:lnTo>
                <a:lnTo>
                  <a:pt x="111588" y="6994"/>
                </a:lnTo>
                <a:lnTo>
                  <a:pt x="111367" y="6699"/>
                </a:lnTo>
                <a:lnTo>
                  <a:pt x="111147" y="6434"/>
                </a:lnTo>
                <a:lnTo>
                  <a:pt x="110911" y="6154"/>
                </a:lnTo>
                <a:lnTo>
                  <a:pt x="110675" y="5889"/>
                </a:lnTo>
                <a:lnTo>
                  <a:pt x="110425" y="5639"/>
                </a:lnTo>
                <a:lnTo>
                  <a:pt x="110175" y="5374"/>
                </a:lnTo>
                <a:lnTo>
                  <a:pt x="109925" y="5139"/>
                </a:lnTo>
                <a:lnTo>
                  <a:pt x="109380" y="4667"/>
                </a:lnTo>
                <a:lnTo>
                  <a:pt x="108820" y="4211"/>
                </a:lnTo>
                <a:lnTo>
                  <a:pt x="108246" y="3784"/>
                </a:lnTo>
                <a:lnTo>
                  <a:pt x="107642" y="3386"/>
                </a:lnTo>
                <a:lnTo>
                  <a:pt x="107024" y="3018"/>
                </a:lnTo>
                <a:lnTo>
                  <a:pt x="106391" y="2665"/>
                </a:lnTo>
                <a:lnTo>
                  <a:pt x="105743" y="2341"/>
                </a:lnTo>
                <a:lnTo>
                  <a:pt x="105066" y="2047"/>
                </a:lnTo>
                <a:lnTo>
                  <a:pt x="104389" y="1782"/>
                </a:lnTo>
                <a:lnTo>
                  <a:pt x="103697" y="1517"/>
                </a:lnTo>
                <a:lnTo>
                  <a:pt x="102990" y="1296"/>
                </a:lnTo>
                <a:lnTo>
                  <a:pt x="102283" y="1075"/>
                </a:lnTo>
                <a:lnTo>
                  <a:pt x="101562" y="884"/>
                </a:lnTo>
                <a:lnTo>
                  <a:pt x="100826" y="722"/>
                </a:lnTo>
                <a:lnTo>
                  <a:pt x="100104" y="560"/>
                </a:lnTo>
                <a:lnTo>
                  <a:pt x="99353" y="427"/>
                </a:lnTo>
                <a:lnTo>
                  <a:pt x="98617" y="324"/>
                </a:lnTo>
                <a:lnTo>
                  <a:pt x="97866" y="221"/>
                </a:lnTo>
                <a:lnTo>
                  <a:pt x="97115" y="147"/>
                </a:lnTo>
                <a:lnTo>
                  <a:pt x="96364" y="88"/>
                </a:lnTo>
                <a:lnTo>
                  <a:pt x="95599" y="44"/>
                </a:lnTo>
                <a:lnTo>
                  <a:pt x="94848" y="15"/>
                </a:lnTo>
                <a:lnTo>
                  <a:pt x="94082" y="0"/>
                </a:lnTo>
                <a:close/>
              </a:path>
            </a:pathLst>
          </a:custGeom>
          <a:solidFill>
            <a:srgbClr val="F3C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7" name="Rectangle: Top Corners Rounded 148"/>
          <p:cNvSpPr/>
          <p:nvPr/>
        </p:nvSpPr>
        <p:spPr>
          <a:xfrm rot="5400000">
            <a:off x="4474845" y="-2960370"/>
            <a:ext cx="3833495" cy="12781280"/>
          </a:xfrm>
          <a:prstGeom prst="round2SameRect">
            <a:avLst/>
          </a:pr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方正姚体" panose="02010601030101010101" pitchFamily="2" charset="-122"/>
              <a:ea typeface="方正姚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36271" y="2329397"/>
            <a:ext cx="11287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盈科千信新学术系列产品使用方法培训</a:t>
            </a:r>
            <a:endParaRPr lang="en-US" altLang="zh-CN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48" name="Synergistically utilize technically sound portals with frictionless chains. Dramatically customize…"/>
          <p:cNvSpPr txBox="1"/>
          <p:nvPr/>
        </p:nvSpPr>
        <p:spPr>
          <a:xfrm>
            <a:off x="1045210" y="3389630"/>
            <a:ext cx="8496300" cy="46147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2400" kern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ea"/>
              </a:rPr>
              <a:t>北京盈科千信科技有限公司          </a:t>
            </a:r>
            <a:r>
              <a:rPr lang="zh-CN" sz="2400" kern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rPr>
              <a:t>讲师：孙袁</a:t>
            </a:r>
            <a:endParaRPr lang="zh-CN" sz="2400" kern="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4" name="Google Shape;70;p8"/>
          <p:cNvSpPr/>
          <p:nvPr/>
        </p:nvSpPr>
        <p:spPr>
          <a:xfrm rot="20828682">
            <a:off x="530158" y="119140"/>
            <a:ext cx="1204866" cy="1204828"/>
          </a:xfrm>
          <a:custGeom>
            <a:avLst/>
            <a:gdLst/>
            <a:ahLst/>
            <a:cxnLst/>
            <a:rect l="l" t="t" r="r" b="b"/>
            <a:pathLst>
              <a:path w="31612" h="31611" extrusionOk="0">
                <a:moveTo>
                  <a:pt x="3490" y="0"/>
                </a:moveTo>
                <a:lnTo>
                  <a:pt x="3239" y="29"/>
                </a:lnTo>
                <a:lnTo>
                  <a:pt x="3004" y="74"/>
                </a:lnTo>
                <a:lnTo>
                  <a:pt x="2768" y="118"/>
                </a:lnTo>
                <a:lnTo>
                  <a:pt x="2533" y="191"/>
                </a:lnTo>
                <a:lnTo>
                  <a:pt x="2312" y="280"/>
                </a:lnTo>
                <a:lnTo>
                  <a:pt x="2091" y="383"/>
                </a:lnTo>
                <a:lnTo>
                  <a:pt x="1885" y="501"/>
                </a:lnTo>
                <a:lnTo>
                  <a:pt x="1679" y="618"/>
                </a:lnTo>
                <a:lnTo>
                  <a:pt x="1487" y="766"/>
                </a:lnTo>
                <a:lnTo>
                  <a:pt x="1296" y="928"/>
                </a:lnTo>
                <a:lnTo>
                  <a:pt x="1119" y="1090"/>
                </a:lnTo>
                <a:lnTo>
                  <a:pt x="957" y="1266"/>
                </a:lnTo>
                <a:lnTo>
                  <a:pt x="795" y="1458"/>
                </a:lnTo>
                <a:lnTo>
                  <a:pt x="663" y="1664"/>
                </a:lnTo>
                <a:lnTo>
                  <a:pt x="530" y="1885"/>
                </a:lnTo>
                <a:lnTo>
                  <a:pt x="412" y="2105"/>
                </a:lnTo>
                <a:lnTo>
                  <a:pt x="309" y="2356"/>
                </a:lnTo>
                <a:lnTo>
                  <a:pt x="221" y="2591"/>
                </a:lnTo>
                <a:lnTo>
                  <a:pt x="133" y="2856"/>
                </a:lnTo>
                <a:lnTo>
                  <a:pt x="74" y="3121"/>
                </a:lnTo>
                <a:lnTo>
                  <a:pt x="30" y="3401"/>
                </a:lnTo>
                <a:lnTo>
                  <a:pt x="0" y="3681"/>
                </a:lnTo>
                <a:lnTo>
                  <a:pt x="0" y="3975"/>
                </a:lnTo>
                <a:lnTo>
                  <a:pt x="44" y="4343"/>
                </a:lnTo>
                <a:lnTo>
                  <a:pt x="89" y="4697"/>
                </a:lnTo>
                <a:lnTo>
                  <a:pt x="147" y="5050"/>
                </a:lnTo>
                <a:lnTo>
                  <a:pt x="192" y="5227"/>
                </a:lnTo>
                <a:lnTo>
                  <a:pt x="236" y="5403"/>
                </a:lnTo>
                <a:lnTo>
                  <a:pt x="471" y="6169"/>
                </a:lnTo>
                <a:lnTo>
                  <a:pt x="736" y="6920"/>
                </a:lnTo>
                <a:lnTo>
                  <a:pt x="1016" y="7656"/>
                </a:lnTo>
                <a:lnTo>
                  <a:pt x="1325" y="8378"/>
                </a:lnTo>
                <a:lnTo>
                  <a:pt x="1649" y="9084"/>
                </a:lnTo>
                <a:lnTo>
                  <a:pt x="1988" y="9762"/>
                </a:lnTo>
                <a:lnTo>
                  <a:pt x="2371" y="10439"/>
                </a:lnTo>
                <a:lnTo>
                  <a:pt x="2768" y="11087"/>
                </a:lnTo>
                <a:lnTo>
                  <a:pt x="3195" y="11720"/>
                </a:lnTo>
                <a:lnTo>
                  <a:pt x="3431" y="12029"/>
                </a:lnTo>
                <a:lnTo>
                  <a:pt x="3666" y="12338"/>
                </a:lnTo>
                <a:lnTo>
                  <a:pt x="3902" y="12647"/>
                </a:lnTo>
                <a:lnTo>
                  <a:pt x="4152" y="12942"/>
                </a:lnTo>
                <a:lnTo>
                  <a:pt x="4417" y="13222"/>
                </a:lnTo>
                <a:lnTo>
                  <a:pt x="4682" y="13501"/>
                </a:lnTo>
                <a:lnTo>
                  <a:pt x="4947" y="13781"/>
                </a:lnTo>
                <a:lnTo>
                  <a:pt x="5227" y="14061"/>
                </a:lnTo>
                <a:lnTo>
                  <a:pt x="5521" y="14326"/>
                </a:lnTo>
                <a:lnTo>
                  <a:pt x="5831" y="14591"/>
                </a:lnTo>
                <a:lnTo>
                  <a:pt x="6140" y="14841"/>
                </a:lnTo>
                <a:lnTo>
                  <a:pt x="6449" y="15091"/>
                </a:lnTo>
                <a:lnTo>
                  <a:pt x="6788" y="15327"/>
                </a:lnTo>
                <a:lnTo>
                  <a:pt x="7126" y="15563"/>
                </a:lnTo>
                <a:lnTo>
                  <a:pt x="7597" y="15901"/>
                </a:lnTo>
                <a:lnTo>
                  <a:pt x="8069" y="16240"/>
                </a:lnTo>
                <a:lnTo>
                  <a:pt x="8525" y="16593"/>
                </a:lnTo>
                <a:lnTo>
                  <a:pt x="8967" y="16961"/>
                </a:lnTo>
                <a:lnTo>
                  <a:pt x="9394" y="17329"/>
                </a:lnTo>
                <a:lnTo>
                  <a:pt x="9806" y="17712"/>
                </a:lnTo>
                <a:lnTo>
                  <a:pt x="10218" y="18110"/>
                </a:lnTo>
                <a:lnTo>
                  <a:pt x="10616" y="18522"/>
                </a:lnTo>
                <a:lnTo>
                  <a:pt x="10984" y="18949"/>
                </a:lnTo>
                <a:lnTo>
                  <a:pt x="11352" y="19391"/>
                </a:lnTo>
                <a:lnTo>
                  <a:pt x="11691" y="19847"/>
                </a:lnTo>
                <a:lnTo>
                  <a:pt x="12014" y="20318"/>
                </a:lnTo>
                <a:lnTo>
                  <a:pt x="12324" y="20804"/>
                </a:lnTo>
                <a:lnTo>
                  <a:pt x="12618" y="21305"/>
                </a:lnTo>
                <a:lnTo>
                  <a:pt x="12883" y="21835"/>
                </a:lnTo>
                <a:lnTo>
                  <a:pt x="13148" y="22365"/>
                </a:lnTo>
                <a:lnTo>
                  <a:pt x="13325" y="22747"/>
                </a:lnTo>
                <a:lnTo>
                  <a:pt x="13516" y="23116"/>
                </a:lnTo>
                <a:lnTo>
                  <a:pt x="13737" y="23469"/>
                </a:lnTo>
                <a:lnTo>
                  <a:pt x="13973" y="23808"/>
                </a:lnTo>
                <a:lnTo>
                  <a:pt x="14223" y="24131"/>
                </a:lnTo>
                <a:lnTo>
                  <a:pt x="14473" y="24455"/>
                </a:lnTo>
                <a:lnTo>
                  <a:pt x="14753" y="24750"/>
                </a:lnTo>
                <a:lnTo>
                  <a:pt x="15033" y="25044"/>
                </a:lnTo>
                <a:lnTo>
                  <a:pt x="15342" y="25324"/>
                </a:lnTo>
                <a:lnTo>
                  <a:pt x="15651" y="25589"/>
                </a:lnTo>
                <a:lnTo>
                  <a:pt x="15960" y="25854"/>
                </a:lnTo>
                <a:lnTo>
                  <a:pt x="16299" y="26090"/>
                </a:lnTo>
                <a:lnTo>
                  <a:pt x="16638" y="26340"/>
                </a:lnTo>
                <a:lnTo>
                  <a:pt x="16976" y="26576"/>
                </a:lnTo>
                <a:lnTo>
                  <a:pt x="17330" y="26796"/>
                </a:lnTo>
                <a:lnTo>
                  <a:pt x="17698" y="27017"/>
                </a:lnTo>
                <a:lnTo>
                  <a:pt x="18257" y="27371"/>
                </a:lnTo>
                <a:lnTo>
                  <a:pt x="18802" y="27739"/>
                </a:lnTo>
                <a:lnTo>
                  <a:pt x="19082" y="27945"/>
                </a:lnTo>
                <a:lnTo>
                  <a:pt x="19332" y="28151"/>
                </a:lnTo>
                <a:lnTo>
                  <a:pt x="19597" y="28357"/>
                </a:lnTo>
                <a:lnTo>
                  <a:pt x="19833" y="28578"/>
                </a:lnTo>
                <a:lnTo>
                  <a:pt x="20098" y="28828"/>
                </a:lnTo>
                <a:lnTo>
                  <a:pt x="20377" y="29064"/>
                </a:lnTo>
                <a:lnTo>
                  <a:pt x="20657" y="29270"/>
                </a:lnTo>
                <a:lnTo>
                  <a:pt x="20937" y="29491"/>
                </a:lnTo>
                <a:lnTo>
                  <a:pt x="21231" y="29682"/>
                </a:lnTo>
                <a:lnTo>
                  <a:pt x="21526" y="29874"/>
                </a:lnTo>
                <a:lnTo>
                  <a:pt x="21820" y="30050"/>
                </a:lnTo>
                <a:lnTo>
                  <a:pt x="22129" y="30227"/>
                </a:lnTo>
                <a:lnTo>
                  <a:pt x="22439" y="30389"/>
                </a:lnTo>
                <a:lnTo>
                  <a:pt x="22748" y="30536"/>
                </a:lnTo>
                <a:lnTo>
                  <a:pt x="23396" y="30816"/>
                </a:lnTo>
                <a:lnTo>
                  <a:pt x="24043" y="31066"/>
                </a:lnTo>
                <a:lnTo>
                  <a:pt x="24721" y="31302"/>
                </a:lnTo>
                <a:lnTo>
                  <a:pt x="25162" y="31434"/>
                </a:lnTo>
                <a:lnTo>
                  <a:pt x="25604" y="31523"/>
                </a:lnTo>
                <a:lnTo>
                  <a:pt x="26031" y="31581"/>
                </a:lnTo>
                <a:lnTo>
                  <a:pt x="26458" y="31611"/>
                </a:lnTo>
                <a:lnTo>
                  <a:pt x="26870" y="31611"/>
                </a:lnTo>
                <a:lnTo>
                  <a:pt x="27283" y="31581"/>
                </a:lnTo>
                <a:lnTo>
                  <a:pt x="27665" y="31508"/>
                </a:lnTo>
                <a:lnTo>
                  <a:pt x="28048" y="31405"/>
                </a:lnTo>
                <a:lnTo>
                  <a:pt x="28416" y="31287"/>
                </a:lnTo>
                <a:lnTo>
                  <a:pt x="28784" y="31125"/>
                </a:lnTo>
                <a:lnTo>
                  <a:pt x="29123" y="30934"/>
                </a:lnTo>
                <a:lnTo>
                  <a:pt x="29447" y="30713"/>
                </a:lnTo>
                <a:lnTo>
                  <a:pt x="29771" y="30462"/>
                </a:lnTo>
                <a:lnTo>
                  <a:pt x="30065" y="30183"/>
                </a:lnTo>
                <a:lnTo>
                  <a:pt x="30345" y="29874"/>
                </a:lnTo>
                <a:lnTo>
                  <a:pt x="30610" y="29535"/>
                </a:lnTo>
                <a:lnTo>
                  <a:pt x="30846" y="29182"/>
                </a:lnTo>
                <a:lnTo>
                  <a:pt x="31052" y="28828"/>
                </a:lnTo>
                <a:lnTo>
                  <a:pt x="31214" y="28475"/>
                </a:lnTo>
                <a:lnTo>
                  <a:pt x="31361" y="28121"/>
                </a:lnTo>
                <a:lnTo>
                  <a:pt x="31464" y="27768"/>
                </a:lnTo>
                <a:lnTo>
                  <a:pt x="31538" y="27400"/>
                </a:lnTo>
                <a:lnTo>
                  <a:pt x="31596" y="27047"/>
                </a:lnTo>
                <a:lnTo>
                  <a:pt x="31611" y="26679"/>
                </a:lnTo>
                <a:lnTo>
                  <a:pt x="31611" y="26325"/>
                </a:lnTo>
                <a:lnTo>
                  <a:pt x="31567" y="25957"/>
                </a:lnTo>
                <a:lnTo>
                  <a:pt x="31508" y="25604"/>
                </a:lnTo>
                <a:lnTo>
                  <a:pt x="31420" y="25236"/>
                </a:lnTo>
                <a:lnTo>
                  <a:pt x="31302" y="24868"/>
                </a:lnTo>
                <a:lnTo>
                  <a:pt x="31155" y="24500"/>
                </a:lnTo>
                <a:lnTo>
                  <a:pt x="30993" y="24146"/>
                </a:lnTo>
                <a:lnTo>
                  <a:pt x="30801" y="23778"/>
                </a:lnTo>
                <a:lnTo>
                  <a:pt x="30654" y="23498"/>
                </a:lnTo>
                <a:lnTo>
                  <a:pt x="30477" y="23219"/>
                </a:lnTo>
                <a:lnTo>
                  <a:pt x="30301" y="22968"/>
                </a:lnTo>
                <a:lnTo>
                  <a:pt x="30109" y="22718"/>
                </a:lnTo>
                <a:lnTo>
                  <a:pt x="29903" y="22468"/>
                </a:lnTo>
                <a:lnTo>
                  <a:pt x="29697" y="22232"/>
                </a:lnTo>
                <a:lnTo>
                  <a:pt x="29476" y="22011"/>
                </a:lnTo>
                <a:lnTo>
                  <a:pt x="29255" y="21805"/>
                </a:lnTo>
                <a:lnTo>
                  <a:pt x="29020" y="21599"/>
                </a:lnTo>
                <a:lnTo>
                  <a:pt x="28784" y="21393"/>
                </a:lnTo>
                <a:lnTo>
                  <a:pt x="28534" y="21202"/>
                </a:lnTo>
                <a:lnTo>
                  <a:pt x="28284" y="21025"/>
                </a:lnTo>
                <a:lnTo>
                  <a:pt x="28019" y="20848"/>
                </a:lnTo>
                <a:lnTo>
                  <a:pt x="27754" y="20686"/>
                </a:lnTo>
                <a:lnTo>
                  <a:pt x="27474" y="20524"/>
                </a:lnTo>
                <a:lnTo>
                  <a:pt x="27194" y="20377"/>
                </a:lnTo>
                <a:lnTo>
                  <a:pt x="26870" y="20200"/>
                </a:lnTo>
                <a:lnTo>
                  <a:pt x="26561" y="20009"/>
                </a:lnTo>
                <a:lnTo>
                  <a:pt x="26252" y="19803"/>
                </a:lnTo>
                <a:lnTo>
                  <a:pt x="25972" y="19597"/>
                </a:lnTo>
                <a:lnTo>
                  <a:pt x="25692" y="19376"/>
                </a:lnTo>
                <a:lnTo>
                  <a:pt x="25442" y="19140"/>
                </a:lnTo>
                <a:lnTo>
                  <a:pt x="25192" y="18890"/>
                </a:lnTo>
                <a:lnTo>
                  <a:pt x="24956" y="18640"/>
                </a:lnTo>
                <a:lnTo>
                  <a:pt x="24735" y="18375"/>
                </a:lnTo>
                <a:lnTo>
                  <a:pt x="24529" y="18095"/>
                </a:lnTo>
                <a:lnTo>
                  <a:pt x="24323" y="17800"/>
                </a:lnTo>
                <a:lnTo>
                  <a:pt x="24146" y="17506"/>
                </a:lnTo>
                <a:lnTo>
                  <a:pt x="23970" y="17197"/>
                </a:lnTo>
                <a:lnTo>
                  <a:pt x="23808" y="16873"/>
                </a:lnTo>
                <a:lnTo>
                  <a:pt x="23661" y="16549"/>
                </a:lnTo>
                <a:lnTo>
                  <a:pt x="23528" y="16196"/>
                </a:lnTo>
                <a:lnTo>
                  <a:pt x="22659" y="13914"/>
                </a:lnTo>
                <a:lnTo>
                  <a:pt x="22218" y="12765"/>
                </a:lnTo>
                <a:lnTo>
                  <a:pt x="21805" y="11602"/>
                </a:lnTo>
                <a:lnTo>
                  <a:pt x="21702" y="11322"/>
                </a:lnTo>
                <a:lnTo>
                  <a:pt x="21570" y="11042"/>
                </a:lnTo>
                <a:lnTo>
                  <a:pt x="21452" y="10763"/>
                </a:lnTo>
                <a:lnTo>
                  <a:pt x="21305" y="10498"/>
                </a:lnTo>
                <a:lnTo>
                  <a:pt x="21158" y="10247"/>
                </a:lnTo>
                <a:lnTo>
                  <a:pt x="20996" y="10012"/>
                </a:lnTo>
                <a:lnTo>
                  <a:pt x="20819" y="9776"/>
                </a:lnTo>
                <a:lnTo>
                  <a:pt x="20628" y="9555"/>
                </a:lnTo>
                <a:lnTo>
                  <a:pt x="20436" y="9349"/>
                </a:lnTo>
                <a:lnTo>
                  <a:pt x="20230" y="9158"/>
                </a:lnTo>
                <a:lnTo>
                  <a:pt x="20009" y="8966"/>
                </a:lnTo>
                <a:lnTo>
                  <a:pt x="19774" y="8790"/>
                </a:lnTo>
                <a:lnTo>
                  <a:pt x="19523" y="8628"/>
                </a:lnTo>
                <a:lnTo>
                  <a:pt x="19273" y="8481"/>
                </a:lnTo>
                <a:lnTo>
                  <a:pt x="19008" y="8348"/>
                </a:lnTo>
                <a:lnTo>
                  <a:pt x="18714" y="8216"/>
                </a:lnTo>
                <a:lnTo>
                  <a:pt x="17712" y="7803"/>
                </a:lnTo>
                <a:lnTo>
                  <a:pt x="16696" y="7421"/>
                </a:lnTo>
                <a:lnTo>
                  <a:pt x="16181" y="7244"/>
                </a:lnTo>
                <a:lnTo>
                  <a:pt x="15666" y="7067"/>
                </a:lnTo>
                <a:lnTo>
                  <a:pt x="15136" y="6905"/>
                </a:lnTo>
                <a:lnTo>
                  <a:pt x="14620" y="6773"/>
                </a:lnTo>
                <a:lnTo>
                  <a:pt x="14179" y="6640"/>
                </a:lnTo>
                <a:lnTo>
                  <a:pt x="13752" y="6522"/>
                </a:lnTo>
                <a:lnTo>
                  <a:pt x="13325" y="6375"/>
                </a:lnTo>
                <a:lnTo>
                  <a:pt x="12913" y="6213"/>
                </a:lnTo>
                <a:lnTo>
                  <a:pt x="12500" y="6051"/>
                </a:lnTo>
                <a:lnTo>
                  <a:pt x="12103" y="5860"/>
                </a:lnTo>
                <a:lnTo>
                  <a:pt x="11720" y="5668"/>
                </a:lnTo>
                <a:lnTo>
                  <a:pt x="11337" y="5462"/>
                </a:lnTo>
                <a:lnTo>
                  <a:pt x="10969" y="5227"/>
                </a:lnTo>
                <a:lnTo>
                  <a:pt x="10601" y="4991"/>
                </a:lnTo>
                <a:lnTo>
                  <a:pt x="10248" y="4726"/>
                </a:lnTo>
                <a:lnTo>
                  <a:pt x="9909" y="4461"/>
                </a:lnTo>
                <a:lnTo>
                  <a:pt x="9570" y="4167"/>
                </a:lnTo>
                <a:lnTo>
                  <a:pt x="9261" y="3858"/>
                </a:lnTo>
                <a:lnTo>
                  <a:pt x="8937" y="3534"/>
                </a:lnTo>
                <a:lnTo>
                  <a:pt x="8643" y="3195"/>
                </a:lnTo>
                <a:lnTo>
                  <a:pt x="8127" y="2591"/>
                </a:lnTo>
                <a:lnTo>
                  <a:pt x="7862" y="2312"/>
                </a:lnTo>
                <a:lnTo>
                  <a:pt x="7568" y="2032"/>
                </a:lnTo>
                <a:lnTo>
                  <a:pt x="7156" y="1634"/>
                </a:lnTo>
                <a:lnTo>
                  <a:pt x="6729" y="1251"/>
                </a:lnTo>
                <a:lnTo>
                  <a:pt x="6508" y="1075"/>
                </a:lnTo>
                <a:lnTo>
                  <a:pt x="6272" y="898"/>
                </a:lnTo>
                <a:lnTo>
                  <a:pt x="6052" y="721"/>
                </a:lnTo>
                <a:lnTo>
                  <a:pt x="5801" y="574"/>
                </a:lnTo>
                <a:lnTo>
                  <a:pt x="5551" y="442"/>
                </a:lnTo>
                <a:lnTo>
                  <a:pt x="5286" y="324"/>
                </a:lnTo>
                <a:lnTo>
                  <a:pt x="5021" y="221"/>
                </a:lnTo>
                <a:lnTo>
                  <a:pt x="4771" y="147"/>
                </a:lnTo>
                <a:lnTo>
                  <a:pt x="4506" y="74"/>
                </a:lnTo>
                <a:lnTo>
                  <a:pt x="4255" y="29"/>
                </a:lnTo>
                <a:lnTo>
                  <a:pt x="3990" y="0"/>
                </a:lnTo>
                <a:close/>
              </a:path>
            </a:pathLst>
          </a:custGeom>
          <a:solidFill>
            <a:srgbClr val="F3C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Google Shape;73;p8"/>
          <p:cNvSpPr/>
          <p:nvPr/>
        </p:nvSpPr>
        <p:spPr>
          <a:xfrm rot="1353849">
            <a:off x="5985801" y="5756661"/>
            <a:ext cx="716488" cy="846197"/>
          </a:xfrm>
          <a:custGeom>
            <a:avLst/>
            <a:gdLst/>
            <a:ahLst/>
            <a:cxnLst/>
            <a:rect l="l" t="t" r="r" b="b"/>
            <a:pathLst>
              <a:path w="6431" h="7565" extrusionOk="0">
                <a:moveTo>
                  <a:pt x="4609" y="0"/>
                </a:moveTo>
                <a:lnTo>
                  <a:pt x="4439" y="27"/>
                </a:lnTo>
                <a:lnTo>
                  <a:pt x="3894" y="125"/>
                </a:lnTo>
                <a:lnTo>
                  <a:pt x="2823" y="331"/>
                </a:lnTo>
                <a:lnTo>
                  <a:pt x="2296" y="474"/>
                </a:lnTo>
                <a:lnTo>
                  <a:pt x="2064" y="545"/>
                </a:lnTo>
                <a:lnTo>
                  <a:pt x="1590" y="751"/>
                </a:lnTo>
                <a:lnTo>
                  <a:pt x="1117" y="1027"/>
                </a:lnTo>
                <a:lnTo>
                  <a:pt x="697" y="1376"/>
                </a:lnTo>
                <a:lnTo>
                  <a:pt x="340" y="1778"/>
                </a:lnTo>
                <a:lnTo>
                  <a:pt x="99" y="2242"/>
                </a:lnTo>
                <a:lnTo>
                  <a:pt x="10" y="2626"/>
                </a:lnTo>
                <a:lnTo>
                  <a:pt x="1" y="2894"/>
                </a:lnTo>
                <a:lnTo>
                  <a:pt x="37" y="3180"/>
                </a:lnTo>
                <a:lnTo>
                  <a:pt x="117" y="3474"/>
                </a:lnTo>
                <a:lnTo>
                  <a:pt x="179" y="3626"/>
                </a:lnTo>
                <a:lnTo>
                  <a:pt x="510" y="4403"/>
                </a:lnTo>
                <a:lnTo>
                  <a:pt x="1010" y="5555"/>
                </a:lnTo>
                <a:lnTo>
                  <a:pt x="1385" y="6296"/>
                </a:lnTo>
                <a:lnTo>
                  <a:pt x="1599" y="6653"/>
                </a:lnTo>
                <a:lnTo>
                  <a:pt x="1724" y="6850"/>
                </a:lnTo>
                <a:lnTo>
                  <a:pt x="2001" y="7162"/>
                </a:lnTo>
                <a:lnTo>
                  <a:pt x="2305" y="7386"/>
                </a:lnTo>
                <a:lnTo>
                  <a:pt x="2626" y="7519"/>
                </a:lnTo>
                <a:lnTo>
                  <a:pt x="2957" y="7564"/>
                </a:lnTo>
                <a:lnTo>
                  <a:pt x="3296" y="7511"/>
                </a:lnTo>
                <a:lnTo>
                  <a:pt x="3626" y="7377"/>
                </a:lnTo>
                <a:lnTo>
                  <a:pt x="3948" y="7144"/>
                </a:lnTo>
                <a:lnTo>
                  <a:pt x="4100" y="6984"/>
                </a:lnTo>
                <a:lnTo>
                  <a:pt x="4350" y="6707"/>
                </a:lnTo>
                <a:lnTo>
                  <a:pt x="4796" y="6135"/>
                </a:lnTo>
                <a:lnTo>
                  <a:pt x="5198" y="5546"/>
                </a:lnTo>
                <a:lnTo>
                  <a:pt x="5537" y="4948"/>
                </a:lnTo>
                <a:lnTo>
                  <a:pt x="5823" y="4331"/>
                </a:lnTo>
                <a:lnTo>
                  <a:pt x="6064" y="3715"/>
                </a:lnTo>
                <a:lnTo>
                  <a:pt x="6252" y="3099"/>
                </a:lnTo>
                <a:lnTo>
                  <a:pt x="6386" y="2492"/>
                </a:lnTo>
                <a:lnTo>
                  <a:pt x="6430" y="2197"/>
                </a:lnTo>
                <a:lnTo>
                  <a:pt x="6422" y="1947"/>
                </a:lnTo>
                <a:lnTo>
                  <a:pt x="6323" y="1465"/>
                </a:lnTo>
                <a:lnTo>
                  <a:pt x="6154" y="1045"/>
                </a:lnTo>
                <a:lnTo>
                  <a:pt x="5921" y="679"/>
                </a:lnTo>
                <a:lnTo>
                  <a:pt x="5627" y="384"/>
                </a:lnTo>
                <a:lnTo>
                  <a:pt x="5305" y="170"/>
                </a:lnTo>
                <a:lnTo>
                  <a:pt x="4966" y="36"/>
                </a:lnTo>
                <a:lnTo>
                  <a:pt x="4609" y="0"/>
                </a:lnTo>
                <a:close/>
              </a:path>
            </a:pathLst>
          </a:custGeom>
          <a:solidFill>
            <a:srgbClr val="F3C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8" name="Synergistically utilize technically sound portals with frictionless chains. Dramatically customize…"/>
          <p:cNvSpPr txBox="1"/>
          <p:nvPr/>
        </p:nvSpPr>
        <p:spPr>
          <a:xfrm>
            <a:off x="1045210" y="3973195"/>
            <a:ext cx="2999740" cy="46147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zh-CN" sz="2400" kern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rPr>
              <a:t>时间</a:t>
            </a:r>
            <a:r>
              <a:rPr lang="zh-CN" sz="2400" kern="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rPr>
              <a:t>：</a:t>
            </a:r>
            <a:endParaRPr lang="zh-CN" altLang="en-US" sz="2400" kern="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+mn-ea"/>
              <a:sym typeface="+mn-lt"/>
            </a:endParaRPr>
          </a:p>
        </p:txBody>
      </p:sp>
      <p:pic>
        <p:nvPicPr>
          <p:cNvPr id="21" name="图片 20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240" y="-387985"/>
            <a:ext cx="3455035" cy="2218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8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27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Freeform: Shape 58"/>
          <p:cNvSpPr/>
          <p:nvPr/>
        </p:nvSpPr>
        <p:spPr>
          <a:xfrm>
            <a:off x="1409063" y="2289176"/>
            <a:ext cx="12192000" cy="5791198"/>
          </a:xfrm>
          <a:custGeom>
            <a:avLst/>
            <a:gdLst>
              <a:gd name="connsiteX0" fmla="*/ 12186277 w 12192000"/>
              <a:gd name="connsiteY0" fmla="*/ 0 h 5791198"/>
              <a:gd name="connsiteX1" fmla="*/ 12192000 w 12192000"/>
              <a:gd name="connsiteY1" fmla="*/ 0 h 5791198"/>
              <a:gd name="connsiteX2" fmla="*/ 12192000 w 12192000"/>
              <a:gd name="connsiteY2" fmla="*/ 1174407 h 5791198"/>
              <a:gd name="connsiteX3" fmla="*/ 12190762 w 12192000"/>
              <a:gd name="connsiteY3" fmla="*/ 1167726 h 5791198"/>
              <a:gd name="connsiteX4" fmla="*/ 12186154 w 12192000"/>
              <a:gd name="connsiteY4" fmla="*/ 55763 h 5791198"/>
              <a:gd name="connsiteX5" fmla="*/ 0 w 12192000"/>
              <a:gd name="connsiteY5" fmla="*/ 0 h 5791198"/>
              <a:gd name="connsiteX6" fmla="*/ 1 w 12192000"/>
              <a:gd name="connsiteY6" fmla="*/ 0 h 5791198"/>
              <a:gd name="connsiteX7" fmla="*/ 1 w 12192000"/>
              <a:gd name="connsiteY7" fmla="*/ 138954 h 5791198"/>
              <a:gd name="connsiteX8" fmla="*/ 1 w 12192000"/>
              <a:gd name="connsiteY8" fmla="*/ 311760 h 5791198"/>
              <a:gd name="connsiteX9" fmla="*/ 2034347 w 12192000"/>
              <a:gd name="connsiteY9" fmla="*/ 1952215 h 5791198"/>
              <a:gd name="connsiteX10" fmla="*/ 5230172 w 12192000"/>
              <a:gd name="connsiteY10" fmla="*/ 255192 h 5791198"/>
              <a:gd name="connsiteX11" fmla="*/ 7165969 w 12192000"/>
              <a:gd name="connsiteY11" fmla="*/ 764299 h 5791198"/>
              <a:gd name="connsiteX12" fmla="*/ 10023908 w 12192000"/>
              <a:gd name="connsiteY12" fmla="*/ 71348 h 5791198"/>
              <a:gd name="connsiteX13" fmla="*/ 12180490 w 12192000"/>
              <a:gd name="connsiteY13" fmla="*/ 1160782 h 5791198"/>
              <a:gd name="connsiteX14" fmla="*/ 12192000 w 12192000"/>
              <a:gd name="connsiteY14" fmla="*/ 1174412 h 5791198"/>
              <a:gd name="connsiteX15" fmla="*/ 12192000 w 12192000"/>
              <a:gd name="connsiteY15" fmla="*/ 5791198 h 5791198"/>
              <a:gd name="connsiteX16" fmla="*/ 0 w 12192000"/>
              <a:gd name="connsiteY16" fmla="*/ 5791198 h 579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5791198">
                <a:moveTo>
                  <a:pt x="12186277" y="0"/>
                </a:moveTo>
                <a:lnTo>
                  <a:pt x="12192000" y="0"/>
                </a:lnTo>
                <a:lnTo>
                  <a:pt x="12192000" y="1174407"/>
                </a:lnTo>
                <a:lnTo>
                  <a:pt x="12190762" y="1167726"/>
                </a:lnTo>
                <a:cubicBezTo>
                  <a:pt x="12185741" y="1104765"/>
                  <a:pt x="12185149" y="609585"/>
                  <a:pt x="12186154" y="55763"/>
                </a:cubicBezTo>
                <a:close/>
                <a:moveTo>
                  <a:pt x="0" y="0"/>
                </a:moveTo>
                <a:lnTo>
                  <a:pt x="1" y="0"/>
                </a:lnTo>
                <a:lnTo>
                  <a:pt x="1" y="138954"/>
                </a:lnTo>
                <a:cubicBezTo>
                  <a:pt x="1" y="194737"/>
                  <a:pt x="1" y="252320"/>
                  <a:pt x="1" y="311760"/>
                </a:cubicBezTo>
                <a:cubicBezTo>
                  <a:pt x="218218" y="827937"/>
                  <a:pt x="915105" y="2121917"/>
                  <a:pt x="2034347" y="1952215"/>
                </a:cubicBezTo>
                <a:cubicBezTo>
                  <a:pt x="3160629" y="1782513"/>
                  <a:pt x="4554403" y="375398"/>
                  <a:pt x="5230172" y="255192"/>
                </a:cubicBezTo>
                <a:cubicBezTo>
                  <a:pt x="5905941" y="142057"/>
                  <a:pt x="6701378" y="714803"/>
                  <a:pt x="7165969" y="764299"/>
                </a:cubicBezTo>
                <a:cubicBezTo>
                  <a:pt x="7630560" y="820867"/>
                  <a:pt x="8862430" y="177412"/>
                  <a:pt x="10023908" y="71348"/>
                </a:cubicBezTo>
                <a:cubicBezTo>
                  <a:pt x="11119394" y="-34716"/>
                  <a:pt x="12066394" y="1027581"/>
                  <a:pt x="12180490" y="1160782"/>
                </a:cubicBezTo>
                <a:lnTo>
                  <a:pt x="12192000" y="1174412"/>
                </a:lnTo>
                <a:lnTo>
                  <a:pt x="12192000" y="5791198"/>
                </a:lnTo>
                <a:lnTo>
                  <a:pt x="0" y="5791198"/>
                </a:lnTo>
                <a:close/>
              </a:path>
            </a:pathLst>
          </a:custGeom>
          <a:solidFill>
            <a:srgbClr val="3C70F4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" name="Google Shape;72;p8"/>
          <p:cNvSpPr/>
          <p:nvPr/>
        </p:nvSpPr>
        <p:spPr>
          <a:xfrm flipH="1">
            <a:off x="-2" y="3511522"/>
            <a:ext cx="4787247" cy="3346477"/>
          </a:xfrm>
          <a:custGeom>
            <a:avLst/>
            <a:gdLst/>
            <a:ahLst/>
            <a:cxnLst/>
            <a:rect l="l" t="t" r="r" b="b"/>
            <a:pathLst>
              <a:path w="120202" h="84026" extrusionOk="0">
                <a:moveTo>
                  <a:pt x="94082" y="0"/>
                </a:moveTo>
                <a:lnTo>
                  <a:pt x="93317" y="15"/>
                </a:lnTo>
                <a:lnTo>
                  <a:pt x="92551" y="30"/>
                </a:lnTo>
                <a:lnTo>
                  <a:pt x="91800" y="59"/>
                </a:lnTo>
                <a:lnTo>
                  <a:pt x="91035" y="118"/>
                </a:lnTo>
                <a:lnTo>
                  <a:pt x="90269" y="177"/>
                </a:lnTo>
                <a:lnTo>
                  <a:pt x="89518" y="250"/>
                </a:lnTo>
                <a:lnTo>
                  <a:pt x="88752" y="339"/>
                </a:lnTo>
                <a:lnTo>
                  <a:pt x="88002" y="442"/>
                </a:lnTo>
                <a:lnTo>
                  <a:pt x="87265" y="560"/>
                </a:lnTo>
                <a:lnTo>
                  <a:pt x="86514" y="692"/>
                </a:lnTo>
                <a:lnTo>
                  <a:pt x="85778" y="825"/>
                </a:lnTo>
                <a:lnTo>
                  <a:pt x="85057" y="972"/>
                </a:lnTo>
                <a:lnTo>
                  <a:pt x="84321" y="1134"/>
                </a:lnTo>
                <a:lnTo>
                  <a:pt x="83614" y="1311"/>
                </a:lnTo>
                <a:lnTo>
                  <a:pt x="82907" y="1487"/>
                </a:lnTo>
                <a:lnTo>
                  <a:pt x="82201" y="1679"/>
                </a:lnTo>
                <a:lnTo>
                  <a:pt x="81509" y="1870"/>
                </a:lnTo>
                <a:lnTo>
                  <a:pt x="80861" y="2076"/>
                </a:lnTo>
                <a:lnTo>
                  <a:pt x="80228" y="2282"/>
                </a:lnTo>
                <a:lnTo>
                  <a:pt x="79595" y="2503"/>
                </a:lnTo>
                <a:lnTo>
                  <a:pt x="78976" y="2739"/>
                </a:lnTo>
                <a:lnTo>
                  <a:pt x="78343" y="2974"/>
                </a:lnTo>
                <a:lnTo>
                  <a:pt x="77725" y="3225"/>
                </a:lnTo>
                <a:lnTo>
                  <a:pt x="76503" y="3755"/>
                </a:lnTo>
                <a:lnTo>
                  <a:pt x="75281" y="4314"/>
                </a:lnTo>
                <a:lnTo>
                  <a:pt x="74073" y="4874"/>
                </a:lnTo>
                <a:lnTo>
                  <a:pt x="71659" y="6007"/>
                </a:lnTo>
                <a:lnTo>
                  <a:pt x="70437" y="6567"/>
                </a:lnTo>
                <a:lnTo>
                  <a:pt x="69215" y="7111"/>
                </a:lnTo>
                <a:lnTo>
                  <a:pt x="68611" y="7362"/>
                </a:lnTo>
                <a:lnTo>
                  <a:pt x="67993" y="7612"/>
                </a:lnTo>
                <a:lnTo>
                  <a:pt x="67374" y="7862"/>
                </a:lnTo>
                <a:lnTo>
                  <a:pt x="66756" y="8098"/>
                </a:lnTo>
                <a:lnTo>
                  <a:pt x="66123" y="8319"/>
                </a:lnTo>
                <a:lnTo>
                  <a:pt x="65490" y="8525"/>
                </a:lnTo>
                <a:lnTo>
                  <a:pt x="64857" y="8716"/>
                </a:lnTo>
                <a:lnTo>
                  <a:pt x="64209" y="8908"/>
                </a:lnTo>
                <a:lnTo>
                  <a:pt x="63561" y="9070"/>
                </a:lnTo>
                <a:lnTo>
                  <a:pt x="62898" y="9217"/>
                </a:lnTo>
                <a:lnTo>
                  <a:pt x="62236" y="9349"/>
                </a:lnTo>
                <a:lnTo>
                  <a:pt x="61573" y="9467"/>
                </a:lnTo>
                <a:lnTo>
                  <a:pt x="60646" y="9585"/>
                </a:lnTo>
                <a:lnTo>
                  <a:pt x="59718" y="9688"/>
                </a:lnTo>
                <a:lnTo>
                  <a:pt x="58790" y="9762"/>
                </a:lnTo>
                <a:lnTo>
                  <a:pt x="57863" y="9806"/>
                </a:lnTo>
                <a:lnTo>
                  <a:pt x="56935" y="9835"/>
                </a:lnTo>
                <a:lnTo>
                  <a:pt x="55993" y="9850"/>
                </a:lnTo>
                <a:lnTo>
                  <a:pt x="55066" y="9835"/>
                </a:lnTo>
                <a:lnTo>
                  <a:pt x="54138" y="9806"/>
                </a:lnTo>
                <a:lnTo>
                  <a:pt x="53210" y="9762"/>
                </a:lnTo>
                <a:lnTo>
                  <a:pt x="52268" y="9703"/>
                </a:lnTo>
                <a:lnTo>
                  <a:pt x="51341" y="9629"/>
                </a:lnTo>
                <a:lnTo>
                  <a:pt x="50413" y="9556"/>
                </a:lnTo>
                <a:lnTo>
                  <a:pt x="48558" y="9394"/>
                </a:lnTo>
                <a:lnTo>
                  <a:pt x="46703" y="9202"/>
                </a:lnTo>
                <a:lnTo>
                  <a:pt x="45230" y="9055"/>
                </a:lnTo>
                <a:lnTo>
                  <a:pt x="43743" y="8893"/>
                </a:lnTo>
                <a:lnTo>
                  <a:pt x="42992" y="8834"/>
                </a:lnTo>
                <a:lnTo>
                  <a:pt x="42241" y="8775"/>
                </a:lnTo>
                <a:lnTo>
                  <a:pt x="41491" y="8731"/>
                </a:lnTo>
                <a:lnTo>
                  <a:pt x="40754" y="8702"/>
                </a:lnTo>
                <a:lnTo>
                  <a:pt x="40004" y="8702"/>
                </a:lnTo>
                <a:lnTo>
                  <a:pt x="39267" y="8731"/>
                </a:lnTo>
                <a:lnTo>
                  <a:pt x="38517" y="8775"/>
                </a:lnTo>
                <a:lnTo>
                  <a:pt x="38148" y="8819"/>
                </a:lnTo>
                <a:lnTo>
                  <a:pt x="37780" y="8864"/>
                </a:lnTo>
                <a:lnTo>
                  <a:pt x="37427" y="8922"/>
                </a:lnTo>
                <a:lnTo>
                  <a:pt x="37059" y="8996"/>
                </a:lnTo>
                <a:lnTo>
                  <a:pt x="36691" y="9070"/>
                </a:lnTo>
                <a:lnTo>
                  <a:pt x="36337" y="9158"/>
                </a:lnTo>
                <a:lnTo>
                  <a:pt x="35969" y="9246"/>
                </a:lnTo>
                <a:lnTo>
                  <a:pt x="35616" y="9364"/>
                </a:lnTo>
                <a:lnTo>
                  <a:pt x="35263" y="9482"/>
                </a:lnTo>
                <a:lnTo>
                  <a:pt x="34909" y="9614"/>
                </a:lnTo>
                <a:lnTo>
                  <a:pt x="34247" y="9879"/>
                </a:lnTo>
                <a:lnTo>
                  <a:pt x="33599" y="10174"/>
                </a:lnTo>
                <a:lnTo>
                  <a:pt x="32966" y="10483"/>
                </a:lnTo>
                <a:lnTo>
                  <a:pt x="32347" y="10807"/>
                </a:lnTo>
                <a:lnTo>
                  <a:pt x="31744" y="11146"/>
                </a:lnTo>
                <a:lnTo>
                  <a:pt x="31140" y="11499"/>
                </a:lnTo>
                <a:lnTo>
                  <a:pt x="30551" y="11867"/>
                </a:lnTo>
                <a:lnTo>
                  <a:pt x="29962" y="12250"/>
                </a:lnTo>
                <a:lnTo>
                  <a:pt x="29388" y="12647"/>
                </a:lnTo>
                <a:lnTo>
                  <a:pt x="28829" y="13060"/>
                </a:lnTo>
                <a:lnTo>
                  <a:pt x="28269" y="13487"/>
                </a:lnTo>
                <a:lnTo>
                  <a:pt x="27724" y="13914"/>
                </a:lnTo>
                <a:lnTo>
                  <a:pt x="27194" y="14370"/>
                </a:lnTo>
                <a:lnTo>
                  <a:pt x="26664" y="14826"/>
                </a:lnTo>
                <a:lnTo>
                  <a:pt x="26134" y="15298"/>
                </a:lnTo>
                <a:lnTo>
                  <a:pt x="25619" y="15783"/>
                </a:lnTo>
                <a:lnTo>
                  <a:pt x="25177" y="16210"/>
                </a:lnTo>
                <a:lnTo>
                  <a:pt x="24750" y="16652"/>
                </a:lnTo>
                <a:lnTo>
                  <a:pt x="24323" y="17094"/>
                </a:lnTo>
                <a:lnTo>
                  <a:pt x="23926" y="17550"/>
                </a:lnTo>
                <a:lnTo>
                  <a:pt x="23528" y="17992"/>
                </a:lnTo>
                <a:lnTo>
                  <a:pt x="23160" y="18448"/>
                </a:lnTo>
                <a:lnTo>
                  <a:pt x="22792" y="18905"/>
                </a:lnTo>
                <a:lnTo>
                  <a:pt x="22439" y="19376"/>
                </a:lnTo>
                <a:lnTo>
                  <a:pt x="22085" y="19847"/>
                </a:lnTo>
                <a:lnTo>
                  <a:pt x="21761" y="20318"/>
                </a:lnTo>
                <a:lnTo>
                  <a:pt x="21437" y="20789"/>
                </a:lnTo>
                <a:lnTo>
                  <a:pt x="21128" y="21275"/>
                </a:lnTo>
                <a:lnTo>
                  <a:pt x="20834" y="21761"/>
                </a:lnTo>
                <a:lnTo>
                  <a:pt x="20539" y="22247"/>
                </a:lnTo>
                <a:lnTo>
                  <a:pt x="20260" y="22748"/>
                </a:lnTo>
                <a:lnTo>
                  <a:pt x="19995" y="23248"/>
                </a:lnTo>
                <a:lnTo>
                  <a:pt x="19730" y="23764"/>
                </a:lnTo>
                <a:lnTo>
                  <a:pt x="19465" y="24264"/>
                </a:lnTo>
                <a:lnTo>
                  <a:pt x="18979" y="25309"/>
                </a:lnTo>
                <a:lnTo>
                  <a:pt x="18522" y="26370"/>
                </a:lnTo>
                <a:lnTo>
                  <a:pt x="18081" y="27444"/>
                </a:lnTo>
                <a:lnTo>
                  <a:pt x="17668" y="28549"/>
                </a:lnTo>
                <a:lnTo>
                  <a:pt x="17271" y="29668"/>
                </a:lnTo>
                <a:lnTo>
                  <a:pt x="16888" y="30801"/>
                </a:lnTo>
                <a:lnTo>
                  <a:pt x="16505" y="31979"/>
                </a:lnTo>
                <a:lnTo>
                  <a:pt x="16122" y="33186"/>
                </a:lnTo>
                <a:lnTo>
                  <a:pt x="15916" y="33790"/>
                </a:lnTo>
                <a:lnTo>
                  <a:pt x="15695" y="34394"/>
                </a:lnTo>
                <a:lnTo>
                  <a:pt x="15460" y="34997"/>
                </a:lnTo>
                <a:lnTo>
                  <a:pt x="15224" y="35586"/>
                </a:lnTo>
                <a:lnTo>
                  <a:pt x="14974" y="36175"/>
                </a:lnTo>
                <a:lnTo>
                  <a:pt x="14709" y="36764"/>
                </a:lnTo>
                <a:lnTo>
                  <a:pt x="14429" y="37338"/>
                </a:lnTo>
                <a:lnTo>
                  <a:pt x="14120" y="37913"/>
                </a:lnTo>
                <a:lnTo>
                  <a:pt x="13811" y="38472"/>
                </a:lnTo>
                <a:lnTo>
                  <a:pt x="13472" y="39017"/>
                </a:lnTo>
                <a:lnTo>
                  <a:pt x="13119" y="39547"/>
                </a:lnTo>
                <a:lnTo>
                  <a:pt x="12736" y="40062"/>
                </a:lnTo>
                <a:lnTo>
                  <a:pt x="12338" y="40563"/>
                </a:lnTo>
                <a:lnTo>
                  <a:pt x="11926" y="41034"/>
                </a:lnTo>
                <a:lnTo>
                  <a:pt x="11514" y="41446"/>
                </a:lnTo>
                <a:lnTo>
                  <a:pt x="11102" y="41844"/>
                </a:lnTo>
                <a:lnTo>
                  <a:pt x="10675" y="42212"/>
                </a:lnTo>
                <a:lnTo>
                  <a:pt x="10233" y="42580"/>
                </a:lnTo>
                <a:lnTo>
                  <a:pt x="9777" y="42933"/>
                </a:lnTo>
                <a:lnTo>
                  <a:pt x="9320" y="43272"/>
                </a:lnTo>
                <a:lnTo>
                  <a:pt x="8393" y="43934"/>
                </a:lnTo>
                <a:lnTo>
                  <a:pt x="7465" y="44612"/>
                </a:lnTo>
                <a:lnTo>
                  <a:pt x="7009" y="44965"/>
                </a:lnTo>
                <a:lnTo>
                  <a:pt x="6552" y="45318"/>
                </a:lnTo>
                <a:lnTo>
                  <a:pt x="6125" y="45686"/>
                </a:lnTo>
                <a:lnTo>
                  <a:pt x="5698" y="46084"/>
                </a:lnTo>
                <a:lnTo>
                  <a:pt x="5286" y="46496"/>
                </a:lnTo>
                <a:lnTo>
                  <a:pt x="4903" y="46923"/>
                </a:lnTo>
                <a:lnTo>
                  <a:pt x="4388" y="47542"/>
                </a:lnTo>
                <a:lnTo>
                  <a:pt x="3917" y="48189"/>
                </a:lnTo>
                <a:lnTo>
                  <a:pt x="3460" y="48837"/>
                </a:lnTo>
                <a:lnTo>
                  <a:pt x="3033" y="49515"/>
                </a:lnTo>
                <a:lnTo>
                  <a:pt x="2651" y="50207"/>
                </a:lnTo>
                <a:lnTo>
                  <a:pt x="2282" y="50899"/>
                </a:lnTo>
                <a:lnTo>
                  <a:pt x="1944" y="51620"/>
                </a:lnTo>
                <a:lnTo>
                  <a:pt x="1635" y="52356"/>
                </a:lnTo>
                <a:lnTo>
                  <a:pt x="1355" y="53092"/>
                </a:lnTo>
                <a:lnTo>
                  <a:pt x="1105" y="53843"/>
                </a:lnTo>
                <a:lnTo>
                  <a:pt x="869" y="54609"/>
                </a:lnTo>
                <a:lnTo>
                  <a:pt x="678" y="55374"/>
                </a:lnTo>
                <a:lnTo>
                  <a:pt x="501" y="56155"/>
                </a:lnTo>
                <a:lnTo>
                  <a:pt x="354" y="56935"/>
                </a:lnTo>
                <a:lnTo>
                  <a:pt x="236" y="57715"/>
                </a:lnTo>
                <a:lnTo>
                  <a:pt x="148" y="58510"/>
                </a:lnTo>
                <a:lnTo>
                  <a:pt x="74" y="59320"/>
                </a:lnTo>
                <a:lnTo>
                  <a:pt x="30" y="60130"/>
                </a:lnTo>
                <a:lnTo>
                  <a:pt x="0" y="60940"/>
                </a:lnTo>
                <a:lnTo>
                  <a:pt x="0" y="61750"/>
                </a:lnTo>
                <a:lnTo>
                  <a:pt x="15" y="62559"/>
                </a:lnTo>
                <a:lnTo>
                  <a:pt x="59" y="63384"/>
                </a:lnTo>
                <a:lnTo>
                  <a:pt x="118" y="64194"/>
                </a:lnTo>
                <a:lnTo>
                  <a:pt x="192" y="65003"/>
                </a:lnTo>
                <a:lnTo>
                  <a:pt x="295" y="65813"/>
                </a:lnTo>
                <a:lnTo>
                  <a:pt x="413" y="66623"/>
                </a:lnTo>
                <a:lnTo>
                  <a:pt x="545" y="67418"/>
                </a:lnTo>
                <a:lnTo>
                  <a:pt x="707" y="68228"/>
                </a:lnTo>
                <a:lnTo>
                  <a:pt x="869" y="69023"/>
                </a:lnTo>
                <a:lnTo>
                  <a:pt x="1060" y="69833"/>
                </a:lnTo>
                <a:lnTo>
                  <a:pt x="1267" y="70628"/>
                </a:lnTo>
                <a:lnTo>
                  <a:pt x="1473" y="71423"/>
                </a:lnTo>
                <a:lnTo>
                  <a:pt x="1708" y="72203"/>
                </a:lnTo>
                <a:lnTo>
                  <a:pt x="1959" y="72998"/>
                </a:lnTo>
                <a:lnTo>
                  <a:pt x="2224" y="73779"/>
                </a:lnTo>
                <a:lnTo>
                  <a:pt x="2489" y="74544"/>
                </a:lnTo>
                <a:lnTo>
                  <a:pt x="2783" y="75324"/>
                </a:lnTo>
                <a:lnTo>
                  <a:pt x="3077" y="76075"/>
                </a:lnTo>
                <a:lnTo>
                  <a:pt x="3387" y="76841"/>
                </a:lnTo>
                <a:lnTo>
                  <a:pt x="3711" y="77592"/>
                </a:lnTo>
                <a:lnTo>
                  <a:pt x="4035" y="78343"/>
                </a:lnTo>
                <a:lnTo>
                  <a:pt x="4373" y="79079"/>
                </a:lnTo>
                <a:lnTo>
                  <a:pt x="4727" y="79815"/>
                </a:lnTo>
                <a:lnTo>
                  <a:pt x="5080" y="80536"/>
                </a:lnTo>
                <a:lnTo>
                  <a:pt x="5448" y="81243"/>
                </a:lnTo>
                <a:lnTo>
                  <a:pt x="5816" y="81950"/>
                </a:lnTo>
                <a:lnTo>
                  <a:pt x="6199" y="82657"/>
                </a:lnTo>
                <a:lnTo>
                  <a:pt x="6596" y="83349"/>
                </a:lnTo>
                <a:lnTo>
                  <a:pt x="6699" y="83511"/>
                </a:lnTo>
                <a:lnTo>
                  <a:pt x="6817" y="83658"/>
                </a:lnTo>
                <a:lnTo>
                  <a:pt x="6935" y="83776"/>
                </a:lnTo>
                <a:lnTo>
                  <a:pt x="7053" y="83879"/>
                </a:lnTo>
                <a:lnTo>
                  <a:pt x="7200" y="83938"/>
                </a:lnTo>
                <a:lnTo>
                  <a:pt x="7362" y="83996"/>
                </a:lnTo>
                <a:lnTo>
                  <a:pt x="7553" y="84026"/>
                </a:lnTo>
                <a:lnTo>
                  <a:pt x="7760" y="84026"/>
                </a:lnTo>
                <a:lnTo>
                  <a:pt x="63973" y="84011"/>
                </a:lnTo>
                <a:lnTo>
                  <a:pt x="120201" y="84011"/>
                </a:lnTo>
                <a:lnTo>
                  <a:pt x="120201" y="22527"/>
                </a:lnTo>
                <a:lnTo>
                  <a:pt x="120054" y="22483"/>
                </a:lnTo>
                <a:lnTo>
                  <a:pt x="119922" y="22424"/>
                </a:lnTo>
                <a:lnTo>
                  <a:pt x="119421" y="22144"/>
                </a:lnTo>
                <a:lnTo>
                  <a:pt x="118950" y="21849"/>
                </a:lnTo>
                <a:lnTo>
                  <a:pt x="118508" y="21540"/>
                </a:lnTo>
                <a:lnTo>
                  <a:pt x="118111" y="21231"/>
                </a:lnTo>
                <a:lnTo>
                  <a:pt x="117743" y="20922"/>
                </a:lnTo>
                <a:lnTo>
                  <a:pt x="117404" y="20583"/>
                </a:lnTo>
                <a:lnTo>
                  <a:pt x="117095" y="20245"/>
                </a:lnTo>
                <a:lnTo>
                  <a:pt x="116815" y="19906"/>
                </a:lnTo>
                <a:lnTo>
                  <a:pt x="116550" y="19553"/>
                </a:lnTo>
                <a:lnTo>
                  <a:pt x="116314" y="19185"/>
                </a:lnTo>
                <a:lnTo>
                  <a:pt x="116094" y="18816"/>
                </a:lnTo>
                <a:lnTo>
                  <a:pt x="115902" y="18448"/>
                </a:lnTo>
                <a:lnTo>
                  <a:pt x="115711" y="18066"/>
                </a:lnTo>
                <a:lnTo>
                  <a:pt x="115549" y="17668"/>
                </a:lnTo>
                <a:lnTo>
                  <a:pt x="115402" y="17271"/>
                </a:lnTo>
                <a:lnTo>
                  <a:pt x="115254" y="16873"/>
                </a:lnTo>
                <a:lnTo>
                  <a:pt x="115122" y="16461"/>
                </a:lnTo>
                <a:lnTo>
                  <a:pt x="115004" y="16049"/>
                </a:lnTo>
                <a:lnTo>
                  <a:pt x="114783" y="15209"/>
                </a:lnTo>
                <a:lnTo>
                  <a:pt x="114356" y="13472"/>
                </a:lnTo>
                <a:lnTo>
                  <a:pt x="114135" y="12574"/>
                </a:lnTo>
                <a:lnTo>
                  <a:pt x="113870" y="11661"/>
                </a:lnTo>
                <a:lnTo>
                  <a:pt x="113738" y="11205"/>
                </a:lnTo>
                <a:lnTo>
                  <a:pt x="113576" y="10748"/>
                </a:lnTo>
                <a:lnTo>
                  <a:pt x="113399" y="10277"/>
                </a:lnTo>
                <a:lnTo>
                  <a:pt x="113223" y="9821"/>
                </a:lnTo>
                <a:lnTo>
                  <a:pt x="113061" y="9482"/>
                </a:lnTo>
                <a:lnTo>
                  <a:pt x="112913" y="9143"/>
                </a:lnTo>
                <a:lnTo>
                  <a:pt x="112751" y="8819"/>
                </a:lnTo>
                <a:lnTo>
                  <a:pt x="112575" y="8495"/>
                </a:lnTo>
                <a:lnTo>
                  <a:pt x="112398" y="8186"/>
                </a:lnTo>
                <a:lnTo>
                  <a:pt x="112207" y="7877"/>
                </a:lnTo>
                <a:lnTo>
                  <a:pt x="112001" y="7568"/>
                </a:lnTo>
                <a:lnTo>
                  <a:pt x="111809" y="7273"/>
                </a:lnTo>
                <a:lnTo>
                  <a:pt x="111588" y="6994"/>
                </a:lnTo>
                <a:lnTo>
                  <a:pt x="111367" y="6699"/>
                </a:lnTo>
                <a:lnTo>
                  <a:pt x="111147" y="6434"/>
                </a:lnTo>
                <a:lnTo>
                  <a:pt x="110911" y="6154"/>
                </a:lnTo>
                <a:lnTo>
                  <a:pt x="110675" y="5889"/>
                </a:lnTo>
                <a:lnTo>
                  <a:pt x="110425" y="5639"/>
                </a:lnTo>
                <a:lnTo>
                  <a:pt x="110175" y="5374"/>
                </a:lnTo>
                <a:lnTo>
                  <a:pt x="109925" y="5139"/>
                </a:lnTo>
                <a:lnTo>
                  <a:pt x="109380" y="4667"/>
                </a:lnTo>
                <a:lnTo>
                  <a:pt x="108820" y="4211"/>
                </a:lnTo>
                <a:lnTo>
                  <a:pt x="108246" y="3784"/>
                </a:lnTo>
                <a:lnTo>
                  <a:pt x="107642" y="3386"/>
                </a:lnTo>
                <a:lnTo>
                  <a:pt x="107024" y="3018"/>
                </a:lnTo>
                <a:lnTo>
                  <a:pt x="106391" y="2665"/>
                </a:lnTo>
                <a:lnTo>
                  <a:pt x="105743" y="2341"/>
                </a:lnTo>
                <a:lnTo>
                  <a:pt x="105066" y="2047"/>
                </a:lnTo>
                <a:lnTo>
                  <a:pt x="104389" y="1782"/>
                </a:lnTo>
                <a:lnTo>
                  <a:pt x="103697" y="1517"/>
                </a:lnTo>
                <a:lnTo>
                  <a:pt x="102990" y="1296"/>
                </a:lnTo>
                <a:lnTo>
                  <a:pt x="102283" y="1075"/>
                </a:lnTo>
                <a:lnTo>
                  <a:pt x="101562" y="884"/>
                </a:lnTo>
                <a:lnTo>
                  <a:pt x="100826" y="722"/>
                </a:lnTo>
                <a:lnTo>
                  <a:pt x="100104" y="560"/>
                </a:lnTo>
                <a:lnTo>
                  <a:pt x="99353" y="427"/>
                </a:lnTo>
                <a:lnTo>
                  <a:pt x="98617" y="324"/>
                </a:lnTo>
                <a:lnTo>
                  <a:pt x="97866" y="221"/>
                </a:lnTo>
                <a:lnTo>
                  <a:pt x="97115" y="147"/>
                </a:lnTo>
                <a:lnTo>
                  <a:pt x="96364" y="88"/>
                </a:lnTo>
                <a:lnTo>
                  <a:pt x="95599" y="44"/>
                </a:lnTo>
                <a:lnTo>
                  <a:pt x="94848" y="15"/>
                </a:lnTo>
                <a:lnTo>
                  <a:pt x="94082" y="0"/>
                </a:lnTo>
                <a:close/>
              </a:path>
            </a:pathLst>
          </a:custGeom>
          <a:solidFill>
            <a:srgbClr val="F3C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7" name="Rectangle: Top Corners Rounded 148"/>
          <p:cNvSpPr/>
          <p:nvPr/>
        </p:nvSpPr>
        <p:spPr>
          <a:xfrm rot="5400000">
            <a:off x="4883943" y="-2942911"/>
            <a:ext cx="3013394" cy="12781280"/>
          </a:xfrm>
          <a:prstGeom prst="round2SameRect">
            <a:avLst/>
          </a:pr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072855" y="2987375"/>
            <a:ext cx="6932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ea"/>
              </a:rPr>
              <a:t>新知学术发现系统</a:t>
            </a:r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ea"/>
              </a:rPr>
              <a:t>介绍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ea"/>
              <a:sym typeface="+mn-ea"/>
            </a:endParaRPr>
          </a:p>
        </p:txBody>
      </p:sp>
      <p:sp>
        <p:nvSpPr>
          <p:cNvPr id="4" name="Google Shape;70;p8"/>
          <p:cNvSpPr/>
          <p:nvPr/>
        </p:nvSpPr>
        <p:spPr>
          <a:xfrm rot="20828682">
            <a:off x="530158" y="119140"/>
            <a:ext cx="1204866" cy="1204828"/>
          </a:xfrm>
          <a:custGeom>
            <a:avLst/>
            <a:gdLst/>
            <a:ahLst/>
            <a:cxnLst/>
            <a:rect l="l" t="t" r="r" b="b"/>
            <a:pathLst>
              <a:path w="31612" h="31611" extrusionOk="0">
                <a:moveTo>
                  <a:pt x="3490" y="0"/>
                </a:moveTo>
                <a:lnTo>
                  <a:pt x="3239" y="29"/>
                </a:lnTo>
                <a:lnTo>
                  <a:pt x="3004" y="74"/>
                </a:lnTo>
                <a:lnTo>
                  <a:pt x="2768" y="118"/>
                </a:lnTo>
                <a:lnTo>
                  <a:pt x="2533" y="191"/>
                </a:lnTo>
                <a:lnTo>
                  <a:pt x="2312" y="280"/>
                </a:lnTo>
                <a:lnTo>
                  <a:pt x="2091" y="383"/>
                </a:lnTo>
                <a:lnTo>
                  <a:pt x="1885" y="501"/>
                </a:lnTo>
                <a:lnTo>
                  <a:pt x="1679" y="618"/>
                </a:lnTo>
                <a:lnTo>
                  <a:pt x="1487" y="766"/>
                </a:lnTo>
                <a:lnTo>
                  <a:pt x="1296" y="928"/>
                </a:lnTo>
                <a:lnTo>
                  <a:pt x="1119" y="1090"/>
                </a:lnTo>
                <a:lnTo>
                  <a:pt x="957" y="1266"/>
                </a:lnTo>
                <a:lnTo>
                  <a:pt x="795" y="1458"/>
                </a:lnTo>
                <a:lnTo>
                  <a:pt x="663" y="1664"/>
                </a:lnTo>
                <a:lnTo>
                  <a:pt x="530" y="1885"/>
                </a:lnTo>
                <a:lnTo>
                  <a:pt x="412" y="2105"/>
                </a:lnTo>
                <a:lnTo>
                  <a:pt x="309" y="2356"/>
                </a:lnTo>
                <a:lnTo>
                  <a:pt x="221" y="2591"/>
                </a:lnTo>
                <a:lnTo>
                  <a:pt x="133" y="2856"/>
                </a:lnTo>
                <a:lnTo>
                  <a:pt x="74" y="3121"/>
                </a:lnTo>
                <a:lnTo>
                  <a:pt x="30" y="3401"/>
                </a:lnTo>
                <a:lnTo>
                  <a:pt x="0" y="3681"/>
                </a:lnTo>
                <a:lnTo>
                  <a:pt x="0" y="3975"/>
                </a:lnTo>
                <a:lnTo>
                  <a:pt x="44" y="4343"/>
                </a:lnTo>
                <a:lnTo>
                  <a:pt x="89" y="4697"/>
                </a:lnTo>
                <a:lnTo>
                  <a:pt x="147" y="5050"/>
                </a:lnTo>
                <a:lnTo>
                  <a:pt x="192" y="5227"/>
                </a:lnTo>
                <a:lnTo>
                  <a:pt x="236" y="5403"/>
                </a:lnTo>
                <a:lnTo>
                  <a:pt x="471" y="6169"/>
                </a:lnTo>
                <a:lnTo>
                  <a:pt x="736" y="6920"/>
                </a:lnTo>
                <a:lnTo>
                  <a:pt x="1016" y="7656"/>
                </a:lnTo>
                <a:lnTo>
                  <a:pt x="1325" y="8378"/>
                </a:lnTo>
                <a:lnTo>
                  <a:pt x="1649" y="9084"/>
                </a:lnTo>
                <a:lnTo>
                  <a:pt x="1988" y="9762"/>
                </a:lnTo>
                <a:lnTo>
                  <a:pt x="2371" y="10439"/>
                </a:lnTo>
                <a:lnTo>
                  <a:pt x="2768" y="11087"/>
                </a:lnTo>
                <a:lnTo>
                  <a:pt x="3195" y="11720"/>
                </a:lnTo>
                <a:lnTo>
                  <a:pt x="3431" y="12029"/>
                </a:lnTo>
                <a:lnTo>
                  <a:pt x="3666" y="12338"/>
                </a:lnTo>
                <a:lnTo>
                  <a:pt x="3902" y="12647"/>
                </a:lnTo>
                <a:lnTo>
                  <a:pt x="4152" y="12942"/>
                </a:lnTo>
                <a:lnTo>
                  <a:pt x="4417" y="13222"/>
                </a:lnTo>
                <a:lnTo>
                  <a:pt x="4682" y="13501"/>
                </a:lnTo>
                <a:lnTo>
                  <a:pt x="4947" y="13781"/>
                </a:lnTo>
                <a:lnTo>
                  <a:pt x="5227" y="14061"/>
                </a:lnTo>
                <a:lnTo>
                  <a:pt x="5521" y="14326"/>
                </a:lnTo>
                <a:lnTo>
                  <a:pt x="5831" y="14591"/>
                </a:lnTo>
                <a:lnTo>
                  <a:pt x="6140" y="14841"/>
                </a:lnTo>
                <a:lnTo>
                  <a:pt x="6449" y="15091"/>
                </a:lnTo>
                <a:lnTo>
                  <a:pt x="6788" y="15327"/>
                </a:lnTo>
                <a:lnTo>
                  <a:pt x="7126" y="15563"/>
                </a:lnTo>
                <a:lnTo>
                  <a:pt x="7597" y="15901"/>
                </a:lnTo>
                <a:lnTo>
                  <a:pt x="8069" y="16240"/>
                </a:lnTo>
                <a:lnTo>
                  <a:pt x="8525" y="16593"/>
                </a:lnTo>
                <a:lnTo>
                  <a:pt x="8967" y="16961"/>
                </a:lnTo>
                <a:lnTo>
                  <a:pt x="9394" y="17329"/>
                </a:lnTo>
                <a:lnTo>
                  <a:pt x="9806" y="17712"/>
                </a:lnTo>
                <a:lnTo>
                  <a:pt x="10218" y="18110"/>
                </a:lnTo>
                <a:lnTo>
                  <a:pt x="10616" y="18522"/>
                </a:lnTo>
                <a:lnTo>
                  <a:pt x="10984" y="18949"/>
                </a:lnTo>
                <a:lnTo>
                  <a:pt x="11352" y="19391"/>
                </a:lnTo>
                <a:lnTo>
                  <a:pt x="11691" y="19847"/>
                </a:lnTo>
                <a:lnTo>
                  <a:pt x="12014" y="20318"/>
                </a:lnTo>
                <a:lnTo>
                  <a:pt x="12324" y="20804"/>
                </a:lnTo>
                <a:lnTo>
                  <a:pt x="12618" y="21305"/>
                </a:lnTo>
                <a:lnTo>
                  <a:pt x="12883" y="21835"/>
                </a:lnTo>
                <a:lnTo>
                  <a:pt x="13148" y="22365"/>
                </a:lnTo>
                <a:lnTo>
                  <a:pt x="13325" y="22747"/>
                </a:lnTo>
                <a:lnTo>
                  <a:pt x="13516" y="23116"/>
                </a:lnTo>
                <a:lnTo>
                  <a:pt x="13737" y="23469"/>
                </a:lnTo>
                <a:lnTo>
                  <a:pt x="13973" y="23808"/>
                </a:lnTo>
                <a:lnTo>
                  <a:pt x="14223" y="24131"/>
                </a:lnTo>
                <a:lnTo>
                  <a:pt x="14473" y="24455"/>
                </a:lnTo>
                <a:lnTo>
                  <a:pt x="14753" y="24750"/>
                </a:lnTo>
                <a:lnTo>
                  <a:pt x="15033" y="25044"/>
                </a:lnTo>
                <a:lnTo>
                  <a:pt x="15342" y="25324"/>
                </a:lnTo>
                <a:lnTo>
                  <a:pt x="15651" y="25589"/>
                </a:lnTo>
                <a:lnTo>
                  <a:pt x="15960" y="25854"/>
                </a:lnTo>
                <a:lnTo>
                  <a:pt x="16299" y="26090"/>
                </a:lnTo>
                <a:lnTo>
                  <a:pt x="16638" y="26340"/>
                </a:lnTo>
                <a:lnTo>
                  <a:pt x="16976" y="26576"/>
                </a:lnTo>
                <a:lnTo>
                  <a:pt x="17330" y="26796"/>
                </a:lnTo>
                <a:lnTo>
                  <a:pt x="17698" y="27017"/>
                </a:lnTo>
                <a:lnTo>
                  <a:pt x="18257" y="27371"/>
                </a:lnTo>
                <a:lnTo>
                  <a:pt x="18802" y="27739"/>
                </a:lnTo>
                <a:lnTo>
                  <a:pt x="19082" y="27945"/>
                </a:lnTo>
                <a:lnTo>
                  <a:pt x="19332" y="28151"/>
                </a:lnTo>
                <a:lnTo>
                  <a:pt x="19597" y="28357"/>
                </a:lnTo>
                <a:lnTo>
                  <a:pt x="19833" y="28578"/>
                </a:lnTo>
                <a:lnTo>
                  <a:pt x="20098" y="28828"/>
                </a:lnTo>
                <a:lnTo>
                  <a:pt x="20377" y="29064"/>
                </a:lnTo>
                <a:lnTo>
                  <a:pt x="20657" y="29270"/>
                </a:lnTo>
                <a:lnTo>
                  <a:pt x="20937" y="29491"/>
                </a:lnTo>
                <a:lnTo>
                  <a:pt x="21231" y="29682"/>
                </a:lnTo>
                <a:lnTo>
                  <a:pt x="21526" y="29874"/>
                </a:lnTo>
                <a:lnTo>
                  <a:pt x="21820" y="30050"/>
                </a:lnTo>
                <a:lnTo>
                  <a:pt x="22129" y="30227"/>
                </a:lnTo>
                <a:lnTo>
                  <a:pt x="22439" y="30389"/>
                </a:lnTo>
                <a:lnTo>
                  <a:pt x="22748" y="30536"/>
                </a:lnTo>
                <a:lnTo>
                  <a:pt x="23396" y="30816"/>
                </a:lnTo>
                <a:lnTo>
                  <a:pt x="24043" y="31066"/>
                </a:lnTo>
                <a:lnTo>
                  <a:pt x="24721" y="31302"/>
                </a:lnTo>
                <a:lnTo>
                  <a:pt x="25162" y="31434"/>
                </a:lnTo>
                <a:lnTo>
                  <a:pt x="25604" y="31523"/>
                </a:lnTo>
                <a:lnTo>
                  <a:pt x="26031" y="31581"/>
                </a:lnTo>
                <a:lnTo>
                  <a:pt x="26458" y="31611"/>
                </a:lnTo>
                <a:lnTo>
                  <a:pt x="26870" y="31611"/>
                </a:lnTo>
                <a:lnTo>
                  <a:pt x="27283" y="31581"/>
                </a:lnTo>
                <a:lnTo>
                  <a:pt x="27665" y="31508"/>
                </a:lnTo>
                <a:lnTo>
                  <a:pt x="28048" y="31405"/>
                </a:lnTo>
                <a:lnTo>
                  <a:pt x="28416" y="31287"/>
                </a:lnTo>
                <a:lnTo>
                  <a:pt x="28784" y="31125"/>
                </a:lnTo>
                <a:lnTo>
                  <a:pt x="29123" y="30934"/>
                </a:lnTo>
                <a:lnTo>
                  <a:pt x="29447" y="30713"/>
                </a:lnTo>
                <a:lnTo>
                  <a:pt x="29771" y="30462"/>
                </a:lnTo>
                <a:lnTo>
                  <a:pt x="30065" y="30183"/>
                </a:lnTo>
                <a:lnTo>
                  <a:pt x="30345" y="29874"/>
                </a:lnTo>
                <a:lnTo>
                  <a:pt x="30610" y="29535"/>
                </a:lnTo>
                <a:lnTo>
                  <a:pt x="30846" y="29182"/>
                </a:lnTo>
                <a:lnTo>
                  <a:pt x="31052" y="28828"/>
                </a:lnTo>
                <a:lnTo>
                  <a:pt x="31214" y="28475"/>
                </a:lnTo>
                <a:lnTo>
                  <a:pt x="31361" y="28121"/>
                </a:lnTo>
                <a:lnTo>
                  <a:pt x="31464" y="27768"/>
                </a:lnTo>
                <a:lnTo>
                  <a:pt x="31538" y="27400"/>
                </a:lnTo>
                <a:lnTo>
                  <a:pt x="31596" y="27047"/>
                </a:lnTo>
                <a:lnTo>
                  <a:pt x="31611" y="26679"/>
                </a:lnTo>
                <a:lnTo>
                  <a:pt x="31611" y="26325"/>
                </a:lnTo>
                <a:lnTo>
                  <a:pt x="31567" y="25957"/>
                </a:lnTo>
                <a:lnTo>
                  <a:pt x="31508" y="25604"/>
                </a:lnTo>
                <a:lnTo>
                  <a:pt x="31420" y="25236"/>
                </a:lnTo>
                <a:lnTo>
                  <a:pt x="31302" y="24868"/>
                </a:lnTo>
                <a:lnTo>
                  <a:pt x="31155" y="24500"/>
                </a:lnTo>
                <a:lnTo>
                  <a:pt x="30993" y="24146"/>
                </a:lnTo>
                <a:lnTo>
                  <a:pt x="30801" y="23778"/>
                </a:lnTo>
                <a:lnTo>
                  <a:pt x="30654" y="23498"/>
                </a:lnTo>
                <a:lnTo>
                  <a:pt x="30477" y="23219"/>
                </a:lnTo>
                <a:lnTo>
                  <a:pt x="30301" y="22968"/>
                </a:lnTo>
                <a:lnTo>
                  <a:pt x="30109" y="22718"/>
                </a:lnTo>
                <a:lnTo>
                  <a:pt x="29903" y="22468"/>
                </a:lnTo>
                <a:lnTo>
                  <a:pt x="29697" y="22232"/>
                </a:lnTo>
                <a:lnTo>
                  <a:pt x="29476" y="22011"/>
                </a:lnTo>
                <a:lnTo>
                  <a:pt x="29255" y="21805"/>
                </a:lnTo>
                <a:lnTo>
                  <a:pt x="29020" y="21599"/>
                </a:lnTo>
                <a:lnTo>
                  <a:pt x="28784" y="21393"/>
                </a:lnTo>
                <a:lnTo>
                  <a:pt x="28534" y="21202"/>
                </a:lnTo>
                <a:lnTo>
                  <a:pt x="28284" y="21025"/>
                </a:lnTo>
                <a:lnTo>
                  <a:pt x="28019" y="20848"/>
                </a:lnTo>
                <a:lnTo>
                  <a:pt x="27754" y="20686"/>
                </a:lnTo>
                <a:lnTo>
                  <a:pt x="27474" y="20524"/>
                </a:lnTo>
                <a:lnTo>
                  <a:pt x="27194" y="20377"/>
                </a:lnTo>
                <a:lnTo>
                  <a:pt x="26870" y="20200"/>
                </a:lnTo>
                <a:lnTo>
                  <a:pt x="26561" y="20009"/>
                </a:lnTo>
                <a:lnTo>
                  <a:pt x="26252" y="19803"/>
                </a:lnTo>
                <a:lnTo>
                  <a:pt x="25972" y="19597"/>
                </a:lnTo>
                <a:lnTo>
                  <a:pt x="25692" y="19376"/>
                </a:lnTo>
                <a:lnTo>
                  <a:pt x="25442" y="19140"/>
                </a:lnTo>
                <a:lnTo>
                  <a:pt x="25192" y="18890"/>
                </a:lnTo>
                <a:lnTo>
                  <a:pt x="24956" y="18640"/>
                </a:lnTo>
                <a:lnTo>
                  <a:pt x="24735" y="18375"/>
                </a:lnTo>
                <a:lnTo>
                  <a:pt x="24529" y="18095"/>
                </a:lnTo>
                <a:lnTo>
                  <a:pt x="24323" y="17800"/>
                </a:lnTo>
                <a:lnTo>
                  <a:pt x="24146" y="17506"/>
                </a:lnTo>
                <a:lnTo>
                  <a:pt x="23970" y="17197"/>
                </a:lnTo>
                <a:lnTo>
                  <a:pt x="23808" y="16873"/>
                </a:lnTo>
                <a:lnTo>
                  <a:pt x="23661" y="16549"/>
                </a:lnTo>
                <a:lnTo>
                  <a:pt x="23528" y="16196"/>
                </a:lnTo>
                <a:lnTo>
                  <a:pt x="22659" y="13914"/>
                </a:lnTo>
                <a:lnTo>
                  <a:pt x="22218" y="12765"/>
                </a:lnTo>
                <a:lnTo>
                  <a:pt x="21805" y="11602"/>
                </a:lnTo>
                <a:lnTo>
                  <a:pt x="21702" y="11322"/>
                </a:lnTo>
                <a:lnTo>
                  <a:pt x="21570" y="11042"/>
                </a:lnTo>
                <a:lnTo>
                  <a:pt x="21452" y="10763"/>
                </a:lnTo>
                <a:lnTo>
                  <a:pt x="21305" y="10498"/>
                </a:lnTo>
                <a:lnTo>
                  <a:pt x="21158" y="10247"/>
                </a:lnTo>
                <a:lnTo>
                  <a:pt x="20996" y="10012"/>
                </a:lnTo>
                <a:lnTo>
                  <a:pt x="20819" y="9776"/>
                </a:lnTo>
                <a:lnTo>
                  <a:pt x="20628" y="9555"/>
                </a:lnTo>
                <a:lnTo>
                  <a:pt x="20436" y="9349"/>
                </a:lnTo>
                <a:lnTo>
                  <a:pt x="20230" y="9158"/>
                </a:lnTo>
                <a:lnTo>
                  <a:pt x="20009" y="8966"/>
                </a:lnTo>
                <a:lnTo>
                  <a:pt x="19774" y="8790"/>
                </a:lnTo>
                <a:lnTo>
                  <a:pt x="19523" y="8628"/>
                </a:lnTo>
                <a:lnTo>
                  <a:pt x="19273" y="8481"/>
                </a:lnTo>
                <a:lnTo>
                  <a:pt x="19008" y="8348"/>
                </a:lnTo>
                <a:lnTo>
                  <a:pt x="18714" y="8216"/>
                </a:lnTo>
                <a:lnTo>
                  <a:pt x="17712" y="7803"/>
                </a:lnTo>
                <a:lnTo>
                  <a:pt x="16696" y="7421"/>
                </a:lnTo>
                <a:lnTo>
                  <a:pt x="16181" y="7244"/>
                </a:lnTo>
                <a:lnTo>
                  <a:pt x="15666" y="7067"/>
                </a:lnTo>
                <a:lnTo>
                  <a:pt x="15136" y="6905"/>
                </a:lnTo>
                <a:lnTo>
                  <a:pt x="14620" y="6773"/>
                </a:lnTo>
                <a:lnTo>
                  <a:pt x="14179" y="6640"/>
                </a:lnTo>
                <a:lnTo>
                  <a:pt x="13752" y="6522"/>
                </a:lnTo>
                <a:lnTo>
                  <a:pt x="13325" y="6375"/>
                </a:lnTo>
                <a:lnTo>
                  <a:pt x="12913" y="6213"/>
                </a:lnTo>
                <a:lnTo>
                  <a:pt x="12500" y="6051"/>
                </a:lnTo>
                <a:lnTo>
                  <a:pt x="12103" y="5860"/>
                </a:lnTo>
                <a:lnTo>
                  <a:pt x="11720" y="5668"/>
                </a:lnTo>
                <a:lnTo>
                  <a:pt x="11337" y="5462"/>
                </a:lnTo>
                <a:lnTo>
                  <a:pt x="10969" y="5227"/>
                </a:lnTo>
                <a:lnTo>
                  <a:pt x="10601" y="4991"/>
                </a:lnTo>
                <a:lnTo>
                  <a:pt x="10248" y="4726"/>
                </a:lnTo>
                <a:lnTo>
                  <a:pt x="9909" y="4461"/>
                </a:lnTo>
                <a:lnTo>
                  <a:pt x="9570" y="4167"/>
                </a:lnTo>
                <a:lnTo>
                  <a:pt x="9261" y="3858"/>
                </a:lnTo>
                <a:lnTo>
                  <a:pt x="8937" y="3534"/>
                </a:lnTo>
                <a:lnTo>
                  <a:pt x="8643" y="3195"/>
                </a:lnTo>
                <a:lnTo>
                  <a:pt x="8127" y="2591"/>
                </a:lnTo>
                <a:lnTo>
                  <a:pt x="7862" y="2312"/>
                </a:lnTo>
                <a:lnTo>
                  <a:pt x="7568" y="2032"/>
                </a:lnTo>
                <a:lnTo>
                  <a:pt x="7156" y="1634"/>
                </a:lnTo>
                <a:lnTo>
                  <a:pt x="6729" y="1251"/>
                </a:lnTo>
                <a:lnTo>
                  <a:pt x="6508" y="1075"/>
                </a:lnTo>
                <a:lnTo>
                  <a:pt x="6272" y="898"/>
                </a:lnTo>
                <a:lnTo>
                  <a:pt x="6052" y="721"/>
                </a:lnTo>
                <a:lnTo>
                  <a:pt x="5801" y="574"/>
                </a:lnTo>
                <a:lnTo>
                  <a:pt x="5551" y="442"/>
                </a:lnTo>
                <a:lnTo>
                  <a:pt x="5286" y="324"/>
                </a:lnTo>
                <a:lnTo>
                  <a:pt x="5021" y="221"/>
                </a:lnTo>
                <a:lnTo>
                  <a:pt x="4771" y="147"/>
                </a:lnTo>
                <a:lnTo>
                  <a:pt x="4506" y="74"/>
                </a:lnTo>
                <a:lnTo>
                  <a:pt x="4255" y="29"/>
                </a:lnTo>
                <a:lnTo>
                  <a:pt x="3990" y="0"/>
                </a:lnTo>
                <a:close/>
              </a:path>
            </a:pathLst>
          </a:custGeom>
          <a:solidFill>
            <a:srgbClr val="F3C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Google Shape;73;p8"/>
          <p:cNvSpPr/>
          <p:nvPr/>
        </p:nvSpPr>
        <p:spPr>
          <a:xfrm rot="1353849">
            <a:off x="5985801" y="5756661"/>
            <a:ext cx="716488" cy="846197"/>
          </a:xfrm>
          <a:custGeom>
            <a:avLst/>
            <a:gdLst/>
            <a:ahLst/>
            <a:cxnLst/>
            <a:rect l="l" t="t" r="r" b="b"/>
            <a:pathLst>
              <a:path w="6431" h="7565" extrusionOk="0">
                <a:moveTo>
                  <a:pt x="4609" y="0"/>
                </a:moveTo>
                <a:lnTo>
                  <a:pt x="4439" y="27"/>
                </a:lnTo>
                <a:lnTo>
                  <a:pt x="3894" y="125"/>
                </a:lnTo>
                <a:lnTo>
                  <a:pt x="2823" y="331"/>
                </a:lnTo>
                <a:lnTo>
                  <a:pt x="2296" y="474"/>
                </a:lnTo>
                <a:lnTo>
                  <a:pt x="2064" y="545"/>
                </a:lnTo>
                <a:lnTo>
                  <a:pt x="1590" y="751"/>
                </a:lnTo>
                <a:lnTo>
                  <a:pt x="1117" y="1027"/>
                </a:lnTo>
                <a:lnTo>
                  <a:pt x="697" y="1376"/>
                </a:lnTo>
                <a:lnTo>
                  <a:pt x="340" y="1778"/>
                </a:lnTo>
                <a:lnTo>
                  <a:pt x="99" y="2242"/>
                </a:lnTo>
                <a:lnTo>
                  <a:pt x="10" y="2626"/>
                </a:lnTo>
                <a:lnTo>
                  <a:pt x="1" y="2894"/>
                </a:lnTo>
                <a:lnTo>
                  <a:pt x="37" y="3180"/>
                </a:lnTo>
                <a:lnTo>
                  <a:pt x="117" y="3474"/>
                </a:lnTo>
                <a:lnTo>
                  <a:pt x="179" y="3626"/>
                </a:lnTo>
                <a:lnTo>
                  <a:pt x="510" y="4403"/>
                </a:lnTo>
                <a:lnTo>
                  <a:pt x="1010" y="5555"/>
                </a:lnTo>
                <a:lnTo>
                  <a:pt x="1385" y="6296"/>
                </a:lnTo>
                <a:lnTo>
                  <a:pt x="1599" y="6653"/>
                </a:lnTo>
                <a:lnTo>
                  <a:pt x="1724" y="6850"/>
                </a:lnTo>
                <a:lnTo>
                  <a:pt x="2001" y="7162"/>
                </a:lnTo>
                <a:lnTo>
                  <a:pt x="2305" y="7386"/>
                </a:lnTo>
                <a:lnTo>
                  <a:pt x="2626" y="7519"/>
                </a:lnTo>
                <a:lnTo>
                  <a:pt x="2957" y="7564"/>
                </a:lnTo>
                <a:lnTo>
                  <a:pt x="3296" y="7511"/>
                </a:lnTo>
                <a:lnTo>
                  <a:pt x="3626" y="7377"/>
                </a:lnTo>
                <a:lnTo>
                  <a:pt x="3948" y="7144"/>
                </a:lnTo>
                <a:lnTo>
                  <a:pt x="4100" y="6984"/>
                </a:lnTo>
                <a:lnTo>
                  <a:pt x="4350" y="6707"/>
                </a:lnTo>
                <a:lnTo>
                  <a:pt x="4796" y="6135"/>
                </a:lnTo>
                <a:lnTo>
                  <a:pt x="5198" y="5546"/>
                </a:lnTo>
                <a:lnTo>
                  <a:pt x="5537" y="4948"/>
                </a:lnTo>
                <a:lnTo>
                  <a:pt x="5823" y="4331"/>
                </a:lnTo>
                <a:lnTo>
                  <a:pt x="6064" y="3715"/>
                </a:lnTo>
                <a:lnTo>
                  <a:pt x="6252" y="3099"/>
                </a:lnTo>
                <a:lnTo>
                  <a:pt x="6386" y="2492"/>
                </a:lnTo>
                <a:lnTo>
                  <a:pt x="6430" y="2197"/>
                </a:lnTo>
                <a:lnTo>
                  <a:pt x="6422" y="1947"/>
                </a:lnTo>
                <a:lnTo>
                  <a:pt x="6323" y="1465"/>
                </a:lnTo>
                <a:lnTo>
                  <a:pt x="6154" y="1045"/>
                </a:lnTo>
                <a:lnTo>
                  <a:pt x="5921" y="679"/>
                </a:lnTo>
                <a:lnTo>
                  <a:pt x="5627" y="384"/>
                </a:lnTo>
                <a:lnTo>
                  <a:pt x="5305" y="170"/>
                </a:lnTo>
                <a:lnTo>
                  <a:pt x="4966" y="36"/>
                </a:lnTo>
                <a:lnTo>
                  <a:pt x="4609" y="0"/>
                </a:lnTo>
                <a:close/>
              </a:path>
            </a:pathLst>
          </a:custGeom>
          <a:solidFill>
            <a:srgbClr val="F3C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pic>
        <p:nvPicPr>
          <p:cNvPr id="21" name="图片 20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240" y="-387985"/>
            <a:ext cx="3455035" cy="2218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2"/>
          <p:cNvSpPr/>
          <p:nvPr/>
        </p:nvSpPr>
        <p:spPr>
          <a:xfrm>
            <a:off x="8393718" y="328004"/>
            <a:ext cx="673366" cy="673366"/>
          </a:xfrm>
          <a:prstGeom prst="ellipse">
            <a:avLst/>
          </a:prstGeom>
          <a:noFill/>
          <a:ln w="165100" cap="flat" cmpd="sng" algn="ctr">
            <a:solidFill>
              <a:srgbClr val="F3C54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Freeform 38"/>
          <p:cNvSpPr/>
          <p:nvPr/>
        </p:nvSpPr>
        <p:spPr>
          <a:xfrm>
            <a:off x="567690" y="1454785"/>
            <a:ext cx="11085830" cy="4775200"/>
          </a:xfrm>
          <a:custGeom>
            <a:avLst/>
            <a:gdLst>
              <a:gd name="connsiteX0" fmla="*/ 0 w 10776486"/>
              <a:gd name="connsiteY0" fmla="*/ 0 h 4775108"/>
              <a:gd name="connsiteX1" fmla="*/ 10776486 w 10776486"/>
              <a:gd name="connsiteY1" fmla="*/ 0 h 4775108"/>
              <a:gd name="connsiteX2" fmla="*/ 10776486 w 10776486"/>
              <a:gd name="connsiteY2" fmla="*/ 4332983 h 4775108"/>
              <a:gd name="connsiteX3" fmla="*/ 10334361 w 10776486"/>
              <a:gd name="connsiteY3" fmla="*/ 4775108 h 4775108"/>
              <a:gd name="connsiteX4" fmla="*/ 442125 w 10776486"/>
              <a:gd name="connsiteY4" fmla="*/ 4775108 h 4775108"/>
              <a:gd name="connsiteX5" fmla="*/ 0 w 10776486"/>
              <a:gd name="connsiteY5" fmla="*/ 4332983 h 477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76486" h="4775108">
                <a:moveTo>
                  <a:pt x="0" y="0"/>
                </a:moveTo>
                <a:lnTo>
                  <a:pt x="10776486" y="0"/>
                </a:lnTo>
                <a:lnTo>
                  <a:pt x="10776486" y="4332983"/>
                </a:lnTo>
                <a:cubicBezTo>
                  <a:pt x="10776486" y="4577162"/>
                  <a:pt x="10578540" y="4775108"/>
                  <a:pt x="10334361" y="4775108"/>
                </a:cubicBezTo>
                <a:lnTo>
                  <a:pt x="442125" y="4775108"/>
                </a:lnTo>
                <a:cubicBezTo>
                  <a:pt x="197946" y="4775108"/>
                  <a:pt x="0" y="4577162"/>
                  <a:pt x="0" y="4332983"/>
                </a:cubicBezTo>
                <a:close/>
              </a:path>
            </a:pathLst>
          </a:custGeom>
          <a:solidFill>
            <a:srgbClr val="3C70F4">
              <a:alpha val="1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28932" y="638809"/>
            <a:ext cx="8737600" cy="992505"/>
            <a:chOff x="365500" y="585792"/>
            <a:chExt cx="3121440" cy="781050"/>
          </a:xfrm>
        </p:grpSpPr>
        <p:sp>
          <p:nvSpPr>
            <p:cNvPr id="8" name="Rounded Rectangle 8"/>
            <p:cNvSpPr/>
            <p:nvPr/>
          </p:nvSpPr>
          <p:spPr>
            <a:xfrm>
              <a:off x="365500" y="585792"/>
              <a:ext cx="3121440" cy="7810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264210" y="768688"/>
              <a:ext cx="1433749" cy="459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 dirty="0" smtClean="0">
                  <a:solidFill>
                    <a:schemeClr val="bg1"/>
                  </a:solidFill>
                  <a:latin typeface="方正小标宋_GBK" panose="02000000000000000000" charset="-122"/>
                  <a:ea typeface="方正小标宋_GBK" panose="02000000000000000000" charset="-122"/>
                  <a:sym typeface="+mn-ea"/>
                </a:rPr>
                <a:t>产品简介</a:t>
              </a:r>
              <a:endParaRPr lang="zh-CN" altLang="en-US" sz="3200" b="1" dirty="0">
                <a:solidFill>
                  <a:schemeClr val="bg1"/>
                </a:solidFill>
                <a:latin typeface="方正小标宋_GBK" panose="02000000000000000000" charset="-122"/>
                <a:ea typeface="方正小标宋_GBK" panose="02000000000000000000" charset="-122"/>
                <a:sym typeface="+mn-ea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244600" y="1902930"/>
            <a:ext cx="9732010" cy="3862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45490" fontAlgn="auto">
              <a:lnSpc>
                <a:spcPct val="150000"/>
              </a:lnSpc>
            </a:pPr>
            <a:r>
              <a:rPr lang="zh-CN" altLang="en-US" sz="2800" dirty="0" smtClean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“新知学术发现系统”是专业的学科知识发现系统。该系统集成了学术期刊、会议论文、学位论文、专利、图书、标准、报告等海量中外文文献学术资源。超过</a:t>
            </a:r>
            <a:r>
              <a:rPr lang="en-US" altLang="zh-CN" sz="2800" dirty="0" smtClean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30</a:t>
            </a:r>
            <a:r>
              <a:rPr lang="zh-CN" altLang="en-US" sz="2800" dirty="0" smtClean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万全球重点期刊，超过</a:t>
            </a:r>
            <a:r>
              <a:rPr lang="en-US" altLang="zh-CN" sz="2800" dirty="0" smtClean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80</a:t>
            </a:r>
            <a:r>
              <a:rPr lang="zh-CN" altLang="en-US" sz="2800" dirty="0" smtClean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万个学术数据库和站点，实现多类型，多出版商跨库检索。为科研工作者提供专业全面的资源检索，是科研工作必不可少的辅助工具。</a:t>
            </a:r>
            <a:endParaRPr lang="zh-CN" altLang="en-US" sz="2800" dirty="0">
              <a:latin typeface="方正姚体" panose="02010601030101010101" pitchFamily="2" charset="-122"/>
              <a:ea typeface="方正姚体" panose="02010601030101010101" pitchFamily="2" charset="-122"/>
              <a:cs typeface="方正小标宋_GBK" panose="020000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995" y="664687"/>
            <a:ext cx="11484083" cy="53081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2"/>
          <p:cNvSpPr/>
          <p:nvPr/>
        </p:nvSpPr>
        <p:spPr>
          <a:xfrm rot="13490110" flipH="1">
            <a:off x="7055995" y="1022110"/>
            <a:ext cx="7278416" cy="5092076"/>
          </a:xfrm>
          <a:custGeom>
            <a:avLst/>
            <a:gdLst>
              <a:gd name="connsiteX0" fmla="*/ 5092599 w 5092599"/>
              <a:gd name="connsiteY0" fmla="*/ 966412 h 3670897"/>
              <a:gd name="connsiteX1" fmla="*/ 4170790 w 5092599"/>
              <a:gd name="connsiteY1" fmla="*/ 18172 h 3670897"/>
              <a:gd name="connsiteX2" fmla="*/ 4076294 w 5092599"/>
              <a:gd name="connsiteY2" fmla="*/ 20206 h 3670897"/>
              <a:gd name="connsiteX3" fmla="*/ 3804046 w 5092599"/>
              <a:gd name="connsiteY3" fmla="*/ 56901 h 3670897"/>
              <a:gd name="connsiteX4" fmla="*/ 2860169 w 5092599"/>
              <a:gd name="connsiteY4" fmla="*/ 422116 h 3670897"/>
              <a:gd name="connsiteX5" fmla="*/ 2711867 w 5092599"/>
              <a:gd name="connsiteY5" fmla="*/ 459100 h 3670897"/>
              <a:gd name="connsiteX6" fmla="*/ 1763356 w 5092599"/>
              <a:gd name="connsiteY6" fmla="*/ 143197 h 3670897"/>
              <a:gd name="connsiteX7" fmla="*/ 834927 w 5092599"/>
              <a:gd name="connsiteY7" fmla="*/ 78475 h 3670897"/>
              <a:gd name="connsiteX8" fmla="*/ 62524 w 5092599"/>
              <a:gd name="connsiteY8" fmla="*/ 966086 h 3670897"/>
              <a:gd name="connsiteX9" fmla="*/ 176840 w 5092599"/>
              <a:gd name="connsiteY9" fmla="*/ 2329864 h 3670897"/>
              <a:gd name="connsiteX10" fmla="*/ 1057379 w 5092599"/>
              <a:gd name="connsiteY10" fmla="*/ 3269869 h 3670897"/>
              <a:gd name="connsiteX11" fmla="*/ 2308673 w 5092599"/>
              <a:gd name="connsiteY11" fmla="*/ 3670527 h 3670897"/>
              <a:gd name="connsiteX12" fmla="*/ 2310571 w 5092599"/>
              <a:gd name="connsiteY12" fmla="*/ 3670897 h 367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92599" h="3670897">
                <a:moveTo>
                  <a:pt x="5092599" y="966412"/>
                </a:moveTo>
                <a:lnTo>
                  <a:pt x="4170790" y="18172"/>
                </a:lnTo>
                <a:lnTo>
                  <a:pt x="4076294" y="20206"/>
                </a:lnTo>
                <a:cubicBezTo>
                  <a:pt x="3984595" y="25792"/>
                  <a:pt x="3893258" y="38409"/>
                  <a:pt x="3804046" y="56901"/>
                </a:cubicBezTo>
                <a:cubicBezTo>
                  <a:pt x="3473457" y="126246"/>
                  <a:pt x="3162951" y="272640"/>
                  <a:pt x="2860169" y="422116"/>
                </a:cubicBezTo>
                <a:cubicBezTo>
                  <a:pt x="2813825" y="445231"/>
                  <a:pt x="2762846" y="457559"/>
                  <a:pt x="2711867" y="459100"/>
                </a:cubicBezTo>
                <a:cubicBezTo>
                  <a:pt x="2375099" y="486838"/>
                  <a:pt x="2063048" y="300378"/>
                  <a:pt x="1763356" y="143197"/>
                </a:cubicBezTo>
                <a:cubicBezTo>
                  <a:pt x="1463664" y="-13985"/>
                  <a:pt x="1146979" y="-50969"/>
                  <a:pt x="834927" y="78475"/>
                </a:cubicBezTo>
                <a:cubicBezTo>
                  <a:pt x="493526" y="220246"/>
                  <a:pt x="153668" y="610117"/>
                  <a:pt x="62524" y="966086"/>
                </a:cubicBezTo>
                <a:cubicBezTo>
                  <a:pt x="-59515" y="1443793"/>
                  <a:pt x="6911" y="1866025"/>
                  <a:pt x="176840" y="2329864"/>
                </a:cubicBezTo>
                <a:cubicBezTo>
                  <a:pt x="326686" y="2741309"/>
                  <a:pt x="669633" y="3063377"/>
                  <a:pt x="1057379" y="3269869"/>
                </a:cubicBezTo>
                <a:cubicBezTo>
                  <a:pt x="1445126" y="3476362"/>
                  <a:pt x="1877672" y="3582690"/>
                  <a:pt x="2308673" y="3670527"/>
                </a:cubicBezTo>
                <a:lnTo>
                  <a:pt x="2310571" y="3670897"/>
                </a:lnTo>
                <a:close/>
              </a:path>
            </a:pathLst>
          </a:custGeom>
          <a:pattFill prst="pct10">
            <a:fgClr>
              <a:srgbClr val="3C70F4"/>
            </a:fgClr>
            <a:bgClr>
              <a:srgbClr val="FFFFFF"/>
            </a:bgClr>
          </a:pattFill>
          <a:ln w="2038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Freeform 32"/>
          <p:cNvSpPr/>
          <p:nvPr/>
        </p:nvSpPr>
        <p:spPr>
          <a:xfrm rot="2748584" flipH="1">
            <a:off x="-1394541" y="596080"/>
            <a:ext cx="5092599" cy="3670897"/>
          </a:xfrm>
          <a:custGeom>
            <a:avLst/>
            <a:gdLst>
              <a:gd name="connsiteX0" fmla="*/ 5092599 w 5092599"/>
              <a:gd name="connsiteY0" fmla="*/ 966412 h 3670897"/>
              <a:gd name="connsiteX1" fmla="*/ 4170790 w 5092599"/>
              <a:gd name="connsiteY1" fmla="*/ 18172 h 3670897"/>
              <a:gd name="connsiteX2" fmla="*/ 4076294 w 5092599"/>
              <a:gd name="connsiteY2" fmla="*/ 20206 h 3670897"/>
              <a:gd name="connsiteX3" fmla="*/ 3804046 w 5092599"/>
              <a:gd name="connsiteY3" fmla="*/ 56901 h 3670897"/>
              <a:gd name="connsiteX4" fmla="*/ 2860169 w 5092599"/>
              <a:gd name="connsiteY4" fmla="*/ 422116 h 3670897"/>
              <a:gd name="connsiteX5" fmla="*/ 2711867 w 5092599"/>
              <a:gd name="connsiteY5" fmla="*/ 459100 h 3670897"/>
              <a:gd name="connsiteX6" fmla="*/ 1763356 w 5092599"/>
              <a:gd name="connsiteY6" fmla="*/ 143197 h 3670897"/>
              <a:gd name="connsiteX7" fmla="*/ 834927 w 5092599"/>
              <a:gd name="connsiteY7" fmla="*/ 78475 h 3670897"/>
              <a:gd name="connsiteX8" fmla="*/ 62524 w 5092599"/>
              <a:gd name="connsiteY8" fmla="*/ 966086 h 3670897"/>
              <a:gd name="connsiteX9" fmla="*/ 176840 w 5092599"/>
              <a:gd name="connsiteY9" fmla="*/ 2329864 h 3670897"/>
              <a:gd name="connsiteX10" fmla="*/ 1057379 w 5092599"/>
              <a:gd name="connsiteY10" fmla="*/ 3269869 h 3670897"/>
              <a:gd name="connsiteX11" fmla="*/ 2308673 w 5092599"/>
              <a:gd name="connsiteY11" fmla="*/ 3670527 h 3670897"/>
              <a:gd name="connsiteX12" fmla="*/ 2310571 w 5092599"/>
              <a:gd name="connsiteY12" fmla="*/ 3670897 h 367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92599" h="3670897">
                <a:moveTo>
                  <a:pt x="5092599" y="966412"/>
                </a:moveTo>
                <a:lnTo>
                  <a:pt x="4170790" y="18172"/>
                </a:lnTo>
                <a:lnTo>
                  <a:pt x="4076294" y="20206"/>
                </a:lnTo>
                <a:cubicBezTo>
                  <a:pt x="3984595" y="25792"/>
                  <a:pt x="3893258" y="38409"/>
                  <a:pt x="3804046" y="56901"/>
                </a:cubicBezTo>
                <a:cubicBezTo>
                  <a:pt x="3473457" y="126246"/>
                  <a:pt x="3162951" y="272640"/>
                  <a:pt x="2860169" y="422116"/>
                </a:cubicBezTo>
                <a:cubicBezTo>
                  <a:pt x="2813825" y="445231"/>
                  <a:pt x="2762846" y="457559"/>
                  <a:pt x="2711867" y="459100"/>
                </a:cubicBezTo>
                <a:cubicBezTo>
                  <a:pt x="2375099" y="486838"/>
                  <a:pt x="2063048" y="300378"/>
                  <a:pt x="1763356" y="143197"/>
                </a:cubicBezTo>
                <a:cubicBezTo>
                  <a:pt x="1463664" y="-13985"/>
                  <a:pt x="1146979" y="-50969"/>
                  <a:pt x="834927" y="78475"/>
                </a:cubicBezTo>
                <a:cubicBezTo>
                  <a:pt x="493526" y="220246"/>
                  <a:pt x="153668" y="610117"/>
                  <a:pt x="62524" y="966086"/>
                </a:cubicBezTo>
                <a:cubicBezTo>
                  <a:pt x="-59515" y="1443793"/>
                  <a:pt x="6911" y="1866025"/>
                  <a:pt x="176840" y="2329864"/>
                </a:cubicBezTo>
                <a:cubicBezTo>
                  <a:pt x="326686" y="2741309"/>
                  <a:pt x="669633" y="3063377"/>
                  <a:pt x="1057379" y="3269869"/>
                </a:cubicBezTo>
                <a:cubicBezTo>
                  <a:pt x="1445126" y="3476362"/>
                  <a:pt x="1877672" y="3582690"/>
                  <a:pt x="2308673" y="3670527"/>
                </a:cubicBezTo>
                <a:lnTo>
                  <a:pt x="2310571" y="3670897"/>
                </a:lnTo>
                <a:close/>
              </a:path>
            </a:pathLst>
          </a:custGeom>
          <a:pattFill prst="pct10">
            <a:fgClr>
              <a:srgbClr val="3C70F4"/>
            </a:fgClr>
            <a:bgClr>
              <a:srgbClr val="FFFFFF"/>
            </a:bgClr>
          </a:pattFill>
          <a:ln w="2038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37466" y="192339"/>
            <a:ext cx="6916478" cy="813502"/>
            <a:chOff x="365500" y="585792"/>
            <a:chExt cx="2606747" cy="781050"/>
          </a:xfrm>
        </p:grpSpPr>
        <p:sp>
          <p:nvSpPr>
            <p:cNvPr id="4" name="Rounded Rectangle 8"/>
            <p:cNvSpPr/>
            <p:nvPr/>
          </p:nvSpPr>
          <p:spPr>
            <a:xfrm>
              <a:off x="365500" y="585792"/>
              <a:ext cx="2606747" cy="7810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14219" y="736586"/>
              <a:ext cx="2068448" cy="561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 dirty="0">
                  <a:solidFill>
                    <a:schemeClr val="bg1"/>
                  </a:solidFill>
                  <a:latin typeface="方正小标宋_GBK" panose="02000000000000000000" charset="-122"/>
                  <a:ea typeface="方正小标宋_GBK" panose="02000000000000000000" charset="-122"/>
                  <a:sym typeface="+mn-ea"/>
                </a:rPr>
                <a:t>新知学术解决的问题</a:t>
              </a:r>
              <a:endParaRPr lang="zh-CN" altLang="en-US" sz="3200" b="1" dirty="0">
                <a:solidFill>
                  <a:schemeClr val="bg1"/>
                </a:solidFill>
                <a:latin typeface="方正小标宋_GBK" panose="02000000000000000000" charset="-122"/>
                <a:ea typeface="方正小标宋_GBK" panose="02000000000000000000" charset="-122"/>
                <a:sym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33729" y="1563666"/>
            <a:ext cx="10643197" cy="4114322"/>
            <a:chOff x="790483" y="1184843"/>
            <a:chExt cx="10643197" cy="4114322"/>
          </a:xfrm>
        </p:grpSpPr>
        <p:sp>
          <p:nvSpPr>
            <p:cNvPr id="9" name="梯形 8"/>
            <p:cNvSpPr/>
            <p:nvPr/>
          </p:nvSpPr>
          <p:spPr>
            <a:xfrm rot="5400000">
              <a:off x="-155337" y="2130663"/>
              <a:ext cx="3988048" cy="2096408"/>
            </a:xfrm>
            <a:prstGeom prst="trapezoid">
              <a:avLst>
                <a:gd name="adj" fmla="val 40632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10" name="梯形 9"/>
            <p:cNvSpPr/>
            <p:nvPr/>
          </p:nvSpPr>
          <p:spPr>
            <a:xfrm rot="5400000">
              <a:off x="2677511" y="2107785"/>
              <a:ext cx="3988048" cy="2142164"/>
            </a:xfrm>
            <a:prstGeom prst="trapezoid">
              <a:avLst>
                <a:gd name="adj" fmla="val 40632"/>
              </a:avLst>
            </a:prstGeom>
            <a:solidFill>
              <a:srgbClr val="4040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/>
              <a:endParaRPr lang="zh-CN" altLang="en-US" sz="1865" kern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30751" y="2565873"/>
              <a:ext cx="1983941" cy="12771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海量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学术</a:t>
              </a:r>
              <a:endParaRPr lang="en-US" altLang="zh-CN" sz="28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2800" b="1" dirty="0" smtClean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资源</a:t>
              </a:r>
              <a:r>
                <a:rPr lang="zh-CN" altLang="en-US" sz="2800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的整合</a:t>
              </a:r>
              <a:endParaRPr lang="en-US" altLang="zh-CN" sz="28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672300" y="2578702"/>
              <a:ext cx="2076850" cy="12771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快速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发现</a:t>
              </a:r>
              <a:endParaRPr lang="en-US" altLang="zh-CN" sz="28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2800" b="1" dirty="0" smtClean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与</a:t>
              </a:r>
              <a:r>
                <a:rPr lang="zh-CN" altLang="en-US" sz="2800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优化排序</a:t>
              </a:r>
              <a:endParaRPr lang="en-US" altLang="zh-CN" sz="28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3" name="梯形 12"/>
            <p:cNvSpPr/>
            <p:nvPr/>
          </p:nvSpPr>
          <p:spPr>
            <a:xfrm rot="5400000">
              <a:off x="5603211" y="2150262"/>
              <a:ext cx="3988048" cy="2309757"/>
            </a:xfrm>
            <a:prstGeom prst="trapezoid">
              <a:avLst>
                <a:gd name="adj" fmla="val 40632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14" name="梯形 13"/>
            <p:cNvSpPr/>
            <p:nvPr/>
          </p:nvSpPr>
          <p:spPr>
            <a:xfrm rot="5400000">
              <a:off x="8329385" y="2234059"/>
              <a:ext cx="3988048" cy="2142164"/>
            </a:xfrm>
            <a:prstGeom prst="trapezoid">
              <a:avLst>
                <a:gd name="adj" fmla="val 40632"/>
              </a:avLst>
            </a:prstGeom>
            <a:solidFill>
              <a:srgbClr val="4040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/>
              <a:endParaRPr lang="zh-CN" altLang="en-US" sz="1865" kern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605264" y="2581991"/>
              <a:ext cx="1983941" cy="12771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支持引证分析与追踪</a:t>
              </a:r>
              <a:endParaRPr lang="en-US" altLang="zh-CN" sz="28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9356830" y="2702014"/>
              <a:ext cx="2076850" cy="11332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海量全文索引，支持深度发现</a:t>
              </a:r>
              <a:endParaRPr lang="en-US" altLang="zh-CN" sz="2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2"/>
          <p:cNvSpPr/>
          <p:nvPr/>
        </p:nvSpPr>
        <p:spPr>
          <a:xfrm rot="2748584" flipH="1">
            <a:off x="-1394541" y="596080"/>
            <a:ext cx="5092599" cy="3670897"/>
          </a:xfrm>
          <a:custGeom>
            <a:avLst/>
            <a:gdLst>
              <a:gd name="connsiteX0" fmla="*/ 5092599 w 5092599"/>
              <a:gd name="connsiteY0" fmla="*/ 966412 h 3670897"/>
              <a:gd name="connsiteX1" fmla="*/ 4170790 w 5092599"/>
              <a:gd name="connsiteY1" fmla="*/ 18172 h 3670897"/>
              <a:gd name="connsiteX2" fmla="*/ 4076294 w 5092599"/>
              <a:gd name="connsiteY2" fmla="*/ 20206 h 3670897"/>
              <a:gd name="connsiteX3" fmla="*/ 3804046 w 5092599"/>
              <a:gd name="connsiteY3" fmla="*/ 56901 h 3670897"/>
              <a:gd name="connsiteX4" fmla="*/ 2860169 w 5092599"/>
              <a:gd name="connsiteY4" fmla="*/ 422116 h 3670897"/>
              <a:gd name="connsiteX5" fmla="*/ 2711867 w 5092599"/>
              <a:gd name="connsiteY5" fmla="*/ 459100 h 3670897"/>
              <a:gd name="connsiteX6" fmla="*/ 1763356 w 5092599"/>
              <a:gd name="connsiteY6" fmla="*/ 143197 h 3670897"/>
              <a:gd name="connsiteX7" fmla="*/ 834927 w 5092599"/>
              <a:gd name="connsiteY7" fmla="*/ 78475 h 3670897"/>
              <a:gd name="connsiteX8" fmla="*/ 62524 w 5092599"/>
              <a:gd name="connsiteY8" fmla="*/ 966086 h 3670897"/>
              <a:gd name="connsiteX9" fmla="*/ 176840 w 5092599"/>
              <a:gd name="connsiteY9" fmla="*/ 2329864 h 3670897"/>
              <a:gd name="connsiteX10" fmla="*/ 1057379 w 5092599"/>
              <a:gd name="connsiteY10" fmla="*/ 3269869 h 3670897"/>
              <a:gd name="connsiteX11" fmla="*/ 2308673 w 5092599"/>
              <a:gd name="connsiteY11" fmla="*/ 3670527 h 3670897"/>
              <a:gd name="connsiteX12" fmla="*/ 2310571 w 5092599"/>
              <a:gd name="connsiteY12" fmla="*/ 3670897 h 367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92599" h="3670897">
                <a:moveTo>
                  <a:pt x="5092599" y="966412"/>
                </a:moveTo>
                <a:lnTo>
                  <a:pt x="4170790" y="18172"/>
                </a:lnTo>
                <a:lnTo>
                  <a:pt x="4076294" y="20206"/>
                </a:lnTo>
                <a:cubicBezTo>
                  <a:pt x="3984595" y="25792"/>
                  <a:pt x="3893258" y="38409"/>
                  <a:pt x="3804046" y="56901"/>
                </a:cubicBezTo>
                <a:cubicBezTo>
                  <a:pt x="3473457" y="126246"/>
                  <a:pt x="3162951" y="272640"/>
                  <a:pt x="2860169" y="422116"/>
                </a:cubicBezTo>
                <a:cubicBezTo>
                  <a:pt x="2813825" y="445231"/>
                  <a:pt x="2762846" y="457559"/>
                  <a:pt x="2711867" y="459100"/>
                </a:cubicBezTo>
                <a:cubicBezTo>
                  <a:pt x="2375099" y="486838"/>
                  <a:pt x="2063048" y="300378"/>
                  <a:pt x="1763356" y="143197"/>
                </a:cubicBezTo>
                <a:cubicBezTo>
                  <a:pt x="1463664" y="-13985"/>
                  <a:pt x="1146979" y="-50969"/>
                  <a:pt x="834927" y="78475"/>
                </a:cubicBezTo>
                <a:cubicBezTo>
                  <a:pt x="493526" y="220246"/>
                  <a:pt x="153668" y="610117"/>
                  <a:pt x="62524" y="966086"/>
                </a:cubicBezTo>
                <a:cubicBezTo>
                  <a:pt x="-59515" y="1443793"/>
                  <a:pt x="6911" y="1866025"/>
                  <a:pt x="176840" y="2329864"/>
                </a:cubicBezTo>
                <a:cubicBezTo>
                  <a:pt x="326686" y="2741309"/>
                  <a:pt x="669633" y="3063377"/>
                  <a:pt x="1057379" y="3269869"/>
                </a:cubicBezTo>
                <a:cubicBezTo>
                  <a:pt x="1445126" y="3476362"/>
                  <a:pt x="1877672" y="3582690"/>
                  <a:pt x="2308673" y="3670527"/>
                </a:cubicBezTo>
                <a:lnTo>
                  <a:pt x="2310571" y="3670897"/>
                </a:lnTo>
                <a:close/>
              </a:path>
            </a:pathLst>
          </a:custGeom>
          <a:pattFill prst="pct10">
            <a:fgClr>
              <a:srgbClr val="3C70F4"/>
            </a:fgClr>
            <a:bgClr>
              <a:srgbClr val="FFFFFF"/>
            </a:bgClr>
          </a:pattFill>
          <a:ln w="2038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Freeform: Shape 308"/>
          <p:cNvSpPr/>
          <p:nvPr/>
        </p:nvSpPr>
        <p:spPr bwMode="auto">
          <a:xfrm>
            <a:off x="-2" y="4155576"/>
            <a:ext cx="12185327" cy="2702424"/>
          </a:xfrm>
          <a:custGeom>
            <a:avLst/>
            <a:gdLst>
              <a:gd name="connsiteX0" fmla="*/ 3290644 w 12185327"/>
              <a:gd name="connsiteY0" fmla="*/ 588 h 2702424"/>
              <a:gd name="connsiteX1" fmla="*/ 3445931 w 12185327"/>
              <a:gd name="connsiteY1" fmla="*/ 18862 h 2702424"/>
              <a:gd name="connsiteX2" fmla="*/ 5605667 w 12185327"/>
              <a:gd name="connsiteY2" fmla="*/ 1391730 h 2702424"/>
              <a:gd name="connsiteX3" fmla="*/ 9121516 w 12185327"/>
              <a:gd name="connsiteY3" fmla="*/ 1435412 h 2702424"/>
              <a:gd name="connsiteX4" fmla="*/ 12185327 w 12185327"/>
              <a:gd name="connsiteY4" fmla="*/ 1204521 h 2702424"/>
              <a:gd name="connsiteX5" fmla="*/ 12185327 w 12185327"/>
              <a:gd name="connsiteY5" fmla="*/ 2638427 h 2702424"/>
              <a:gd name="connsiteX6" fmla="*/ 12185327 w 12185327"/>
              <a:gd name="connsiteY6" fmla="*/ 2702424 h 2702424"/>
              <a:gd name="connsiteX7" fmla="*/ 0 w 12185327"/>
              <a:gd name="connsiteY7" fmla="*/ 2702424 h 2702424"/>
              <a:gd name="connsiteX8" fmla="*/ 0 w 12185327"/>
              <a:gd name="connsiteY8" fmla="*/ 1425272 h 2702424"/>
              <a:gd name="connsiteX9" fmla="*/ 5994 w 12185327"/>
              <a:gd name="connsiteY9" fmla="*/ 1426835 h 2702424"/>
              <a:gd name="connsiteX10" fmla="*/ 1374091 w 12185327"/>
              <a:gd name="connsiteY10" fmla="*/ 1266924 h 2702424"/>
              <a:gd name="connsiteX11" fmla="*/ 3290644 w 12185327"/>
              <a:gd name="connsiteY11" fmla="*/ 588 h 270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702424">
                <a:moveTo>
                  <a:pt x="3290644" y="588"/>
                </a:moveTo>
                <a:cubicBezTo>
                  <a:pt x="3341603" y="2384"/>
                  <a:pt x="3393350" y="8332"/>
                  <a:pt x="3445931" y="18862"/>
                </a:cubicBezTo>
                <a:cubicBezTo>
                  <a:pt x="4287224" y="193591"/>
                  <a:pt x="4720427" y="1366769"/>
                  <a:pt x="5605667" y="1391730"/>
                </a:cubicBezTo>
                <a:cubicBezTo>
                  <a:pt x="6497186" y="1410451"/>
                  <a:pt x="7143851" y="730258"/>
                  <a:pt x="9121516" y="1435412"/>
                </a:cubicBezTo>
                <a:cubicBezTo>
                  <a:pt x="11092902" y="2140567"/>
                  <a:pt x="12185327" y="1204521"/>
                  <a:pt x="12185327" y="1204521"/>
                </a:cubicBezTo>
                <a:cubicBezTo>
                  <a:pt x="12185327" y="1915916"/>
                  <a:pt x="12185327" y="2360538"/>
                  <a:pt x="12185327" y="2638427"/>
                </a:cubicBezTo>
                <a:lnTo>
                  <a:pt x="12185327" y="2702424"/>
                </a:lnTo>
                <a:lnTo>
                  <a:pt x="0" y="2702424"/>
                </a:lnTo>
                <a:lnTo>
                  <a:pt x="0" y="1425272"/>
                </a:lnTo>
                <a:lnTo>
                  <a:pt x="5994" y="1426835"/>
                </a:lnTo>
                <a:cubicBezTo>
                  <a:pt x="233034" y="1483043"/>
                  <a:pt x="884383" y="1601560"/>
                  <a:pt x="1374091" y="1266924"/>
                </a:cubicBezTo>
                <a:cubicBezTo>
                  <a:pt x="1939138" y="880805"/>
                  <a:pt x="2526258" y="-26355"/>
                  <a:pt x="3290644" y="588"/>
                </a:cubicBezTo>
                <a:close/>
              </a:path>
            </a:pathLst>
          </a:custGeom>
          <a:solidFill>
            <a:srgbClr val="3C70F4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37466" y="192339"/>
            <a:ext cx="6916478" cy="813502"/>
            <a:chOff x="365500" y="585792"/>
            <a:chExt cx="2606747" cy="781050"/>
          </a:xfrm>
        </p:grpSpPr>
        <p:sp>
          <p:nvSpPr>
            <p:cNvPr id="22" name="Rounded Rectangle 8"/>
            <p:cNvSpPr/>
            <p:nvPr/>
          </p:nvSpPr>
          <p:spPr>
            <a:xfrm>
              <a:off x="365500" y="585792"/>
              <a:ext cx="2606747" cy="7810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14219" y="736586"/>
              <a:ext cx="2068448" cy="561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 dirty="0">
                  <a:solidFill>
                    <a:schemeClr val="bg1"/>
                  </a:solidFill>
                  <a:latin typeface="方正小标宋_GBK" panose="02000000000000000000" charset="-122"/>
                  <a:ea typeface="方正小标宋_GBK" panose="02000000000000000000" charset="-122"/>
                  <a:sym typeface="+mn-ea"/>
                </a:rPr>
                <a:t>新知学术解决的问题</a:t>
              </a:r>
              <a:endParaRPr lang="zh-CN" altLang="en-US" sz="3200" b="1" dirty="0">
                <a:solidFill>
                  <a:schemeClr val="bg1"/>
                </a:solidFill>
                <a:latin typeface="方正小标宋_GBK" panose="02000000000000000000" charset="-122"/>
                <a:ea typeface="方正小标宋_GBK" panose="02000000000000000000" charset="-122"/>
                <a:sym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12149" y="1162900"/>
            <a:ext cx="2703438" cy="5294076"/>
            <a:chOff x="777875" y="1643380"/>
            <a:chExt cx="3190240" cy="3634740"/>
          </a:xfrm>
        </p:grpSpPr>
        <p:sp>
          <p:nvSpPr>
            <p:cNvPr id="12" name="Rectangle: Rounded Corners 5"/>
            <p:cNvSpPr/>
            <p:nvPr/>
          </p:nvSpPr>
          <p:spPr>
            <a:xfrm>
              <a:off x="777875" y="1643380"/>
              <a:ext cx="3190240" cy="3634740"/>
            </a:xfrm>
            <a:prstGeom prst="roundRect">
              <a:avLst>
                <a:gd name="adj" fmla="val 6896"/>
              </a:avLst>
            </a:pr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9"/>
            <p:cNvSpPr txBox="1"/>
            <p:nvPr/>
          </p:nvSpPr>
          <p:spPr>
            <a:xfrm>
              <a:off x="1098024" y="1929765"/>
              <a:ext cx="2550796" cy="65505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800" b="1" kern="0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cs typeface="+mn-ea"/>
                  <a:sym typeface="+mn-lt"/>
                </a:rPr>
                <a:t>海量学术资源的整合</a:t>
              </a:r>
              <a:endParaRPr lang="zh-CN" altLang="en-US" sz="2800" b="1" kern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6" name="Synergistically utilize technically sound portals with frictionless chains. Dramatically customize…"/>
            <p:cNvSpPr txBox="1"/>
            <p:nvPr/>
          </p:nvSpPr>
          <p:spPr>
            <a:xfrm>
              <a:off x="1065650" y="2679435"/>
              <a:ext cx="2709899" cy="2110364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/>
            <a:p>
              <a:pPr algn="just" defTabSz="412750" hangingPunct="0">
                <a:lnSpc>
                  <a:spcPct val="150000"/>
                </a:lnSpc>
                <a:defRPr sz="2000" b="0">
                  <a:solidFill>
                    <a:srgbClr val="1C1F25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pPr>
              <a:r>
                <a:rPr lang="zh-CN" altLang="en-US" sz="1700" kern="0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cs typeface="+mn-ea"/>
                  <a:sym typeface="+mn-lt"/>
                </a:rPr>
                <a:t>系统整合了主流出版商和行业学</a:t>
              </a:r>
              <a:r>
                <a:rPr lang="en-US" altLang="zh-CN" sz="1700" kern="0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cs typeface="+mn-ea"/>
                  <a:sym typeface="+mn-lt"/>
                </a:rPr>
                <a:t>/</a:t>
              </a:r>
              <a:r>
                <a:rPr lang="zh-CN" altLang="en-US" sz="1700" kern="0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cs typeface="+mn-ea"/>
                  <a:sym typeface="+mn-lt"/>
                </a:rPr>
                <a:t>协会高质量学术索引资源，覆盖的资源类型包括学术期刊、学位论文、学术图书、会议论文、专利、标准、技术报告等各类文献资源。</a:t>
              </a:r>
              <a:endParaRPr lang="zh-CN" altLang="en-US" sz="1700" kern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248307" y="1162900"/>
            <a:ext cx="2702196" cy="5294076"/>
            <a:chOff x="4332506" y="1644650"/>
            <a:chExt cx="3263900" cy="3634105"/>
          </a:xfrm>
        </p:grpSpPr>
        <p:sp>
          <p:nvSpPr>
            <p:cNvPr id="13" name="Rectangle: Rounded Corners 6"/>
            <p:cNvSpPr/>
            <p:nvPr/>
          </p:nvSpPr>
          <p:spPr>
            <a:xfrm>
              <a:off x="4332506" y="1644650"/>
              <a:ext cx="3263900" cy="3634105"/>
            </a:xfrm>
            <a:prstGeom prst="roundRect">
              <a:avLst>
                <a:gd name="adj" fmla="val 6896"/>
              </a:avLst>
            </a:prstGeom>
            <a:solidFill>
              <a:schemeClr val="tx2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TextBox 10"/>
            <p:cNvSpPr txBox="1"/>
            <p:nvPr/>
          </p:nvSpPr>
          <p:spPr>
            <a:xfrm>
              <a:off x="4646773" y="1930592"/>
              <a:ext cx="2502209" cy="65494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>
                <a:defRPr sz="2000" b="1">
                  <a:solidFill>
                    <a:schemeClr val="bg1"/>
                  </a:solidFill>
                </a:defRPr>
              </a:lvl1pPr>
            </a:lstStyle>
            <a:p>
              <a:pPr lvl="0" algn="ctr" defTabSz="914400">
                <a:defRPr/>
              </a:pPr>
              <a:r>
                <a:rPr lang="zh-CN" altLang="en-US" sz="2800" kern="0" dirty="0">
                  <a:latin typeface="方正姚体" panose="02010601030101010101" pitchFamily="2" charset="-122"/>
                  <a:ea typeface="方正姚体" panose="02010601030101010101" pitchFamily="2" charset="-122"/>
                  <a:cs typeface="+mn-ea"/>
                  <a:sym typeface="+mn-lt"/>
                </a:rPr>
                <a:t>快速发现与优化排序</a:t>
              </a:r>
              <a:endParaRPr lang="zh-CN" altLang="en-US" sz="2800" kern="0" dirty="0"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" name="Synergistically utilize technically sound portals with frictionless chains. Dramatically customize…"/>
            <p:cNvSpPr txBox="1"/>
            <p:nvPr/>
          </p:nvSpPr>
          <p:spPr>
            <a:xfrm>
              <a:off x="4670022" y="2813324"/>
              <a:ext cx="2550160" cy="157125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/>
            <a:p>
              <a:pPr algn="just" defTabSz="412750" hangingPunct="0">
                <a:lnSpc>
                  <a:spcPct val="150000"/>
                </a:lnSpc>
                <a:defRPr sz="2000" b="0">
                  <a:solidFill>
                    <a:srgbClr val="1C1F25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pPr>
              <a:r>
                <a:rPr lang="zh-CN" altLang="en-US" sz="1700" kern="0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cs typeface="+mn-ea"/>
                </a:rPr>
                <a:t>基于自然语言智能算法，并结合大数据分析和预测，将客观分析文献的多维度指标，并呈现最优的排序结果。</a:t>
              </a:r>
              <a:endParaRPr lang="zh-CN" altLang="en-US" sz="1700" kern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137011" y="1162900"/>
            <a:ext cx="2774351" cy="5294076"/>
            <a:chOff x="8188325" y="1644650"/>
            <a:chExt cx="3190240" cy="3634740"/>
          </a:xfrm>
        </p:grpSpPr>
        <p:sp>
          <p:nvSpPr>
            <p:cNvPr id="18" name="Rectangle: Rounded Corners 5"/>
            <p:cNvSpPr/>
            <p:nvPr/>
          </p:nvSpPr>
          <p:spPr>
            <a:xfrm>
              <a:off x="8188325" y="1644650"/>
              <a:ext cx="3190240" cy="3634740"/>
            </a:xfrm>
            <a:prstGeom prst="roundRect">
              <a:avLst>
                <a:gd name="adj" fmla="val 6896"/>
              </a:avLst>
            </a:pr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9"/>
            <p:cNvSpPr txBox="1"/>
            <p:nvPr/>
          </p:nvSpPr>
          <p:spPr>
            <a:xfrm>
              <a:off x="8508365" y="1930642"/>
              <a:ext cx="2550795" cy="65505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defTabSz="914400">
                <a:defRPr/>
              </a:pPr>
              <a:r>
                <a:rPr lang="zh-CN" altLang="en-US" sz="2800" b="1" kern="0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cs typeface="+mn-ea"/>
                  <a:sym typeface="+mn-lt"/>
                </a:rPr>
                <a:t>支持引证分析与追踪</a:t>
              </a:r>
              <a:endParaRPr lang="zh-CN" altLang="en-US" sz="2800" b="1" kern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0" name="Synergistically utilize technically sound portals with frictionless chains. Dramatically customize…"/>
            <p:cNvSpPr txBox="1"/>
            <p:nvPr/>
          </p:nvSpPr>
          <p:spPr>
            <a:xfrm>
              <a:off x="8538009" y="2744360"/>
              <a:ext cx="2550160" cy="184094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/>
            <a:p>
              <a:pPr defTabSz="412750" hangingPunct="0">
                <a:lnSpc>
                  <a:spcPct val="150000"/>
                </a:lnSpc>
                <a:defRPr sz="2000" b="0">
                  <a:solidFill>
                    <a:srgbClr val="1C1F25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pPr>
              <a:r>
                <a:rPr lang="zh-CN" altLang="en-US" sz="1700" kern="0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cs typeface="+mn-ea"/>
                  <a:sym typeface="+mn-lt"/>
                </a:rPr>
                <a:t>具有引文追踪功能，通过对经典文献和代表性文献的挖掘，拓展知识网络， 帮助使用者揭示文献引用关系下的深层内涵，更好的开展文献调研。</a:t>
              </a:r>
              <a:endParaRPr lang="zh-CN" altLang="en-US" sz="1700" kern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070976" y="1170886"/>
            <a:ext cx="2702196" cy="5294076"/>
            <a:chOff x="4364990" y="1644650"/>
            <a:chExt cx="3263900" cy="3634105"/>
          </a:xfrm>
        </p:grpSpPr>
        <p:sp>
          <p:nvSpPr>
            <p:cNvPr id="26" name="Rectangle: Rounded Corners 6"/>
            <p:cNvSpPr/>
            <p:nvPr/>
          </p:nvSpPr>
          <p:spPr>
            <a:xfrm>
              <a:off x="4364990" y="1644650"/>
              <a:ext cx="3263900" cy="3634105"/>
            </a:xfrm>
            <a:prstGeom prst="roundRect">
              <a:avLst>
                <a:gd name="adj" fmla="val 6896"/>
              </a:avLst>
            </a:prstGeom>
            <a:solidFill>
              <a:schemeClr val="tx2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TextBox 10"/>
            <p:cNvSpPr txBox="1"/>
            <p:nvPr/>
          </p:nvSpPr>
          <p:spPr>
            <a:xfrm>
              <a:off x="4721859" y="1925110"/>
              <a:ext cx="2739043" cy="65494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>
                <a:defRPr sz="2000" b="1">
                  <a:solidFill>
                    <a:schemeClr val="bg1"/>
                  </a:solidFill>
                </a:defRPr>
              </a:lvl1pPr>
            </a:lstStyle>
            <a:p>
              <a:r>
                <a:rPr lang="zh-CN" altLang="en-US" sz="2800" kern="0" dirty="0">
                  <a:latin typeface="方正姚体" panose="02010601030101010101" pitchFamily="2" charset="-122"/>
                  <a:ea typeface="方正姚体" panose="02010601030101010101" pitchFamily="2" charset="-122"/>
                  <a:cs typeface="+mn-ea"/>
                </a:rPr>
                <a:t>海量全文</a:t>
              </a:r>
              <a:r>
                <a:rPr lang="zh-CN" altLang="en-US" sz="2800" kern="0" dirty="0" smtClean="0">
                  <a:latin typeface="方正姚体" panose="02010601030101010101" pitchFamily="2" charset="-122"/>
                  <a:ea typeface="方正姚体" panose="02010601030101010101" pitchFamily="2" charset="-122"/>
                  <a:cs typeface="+mn-ea"/>
                </a:rPr>
                <a:t>索引支持</a:t>
              </a:r>
              <a:r>
                <a:rPr lang="zh-CN" altLang="en-US" sz="2800" kern="0" dirty="0">
                  <a:latin typeface="方正姚体" panose="02010601030101010101" pitchFamily="2" charset="-122"/>
                  <a:ea typeface="方正姚体" panose="02010601030101010101" pitchFamily="2" charset="-122"/>
                  <a:cs typeface="+mn-ea"/>
                </a:rPr>
                <a:t>深度发现</a:t>
              </a:r>
              <a:endParaRPr lang="en-US" altLang="zh-CN" sz="2800" kern="0" dirty="0">
                <a:latin typeface="方正姚体" panose="02010601030101010101" pitchFamily="2" charset="-122"/>
                <a:ea typeface="方正姚体" panose="02010601030101010101" pitchFamily="2" charset="-122"/>
                <a:cs typeface="+mn-ea"/>
              </a:endParaRPr>
            </a:p>
          </p:txBody>
        </p:sp>
        <p:sp>
          <p:nvSpPr>
            <p:cNvPr id="28" name="Synergistically utilize technically sound portals with frictionless chains. Dramatically customize…"/>
            <p:cNvSpPr txBox="1"/>
            <p:nvPr/>
          </p:nvSpPr>
          <p:spPr>
            <a:xfrm>
              <a:off x="4921221" y="2922839"/>
              <a:ext cx="2151437" cy="112238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700" kern="0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cs typeface="+mn-ea"/>
                </a:rPr>
                <a:t>除常规标引字段外，系统对大量收录内容作了深度全文索引</a:t>
              </a:r>
              <a:r>
                <a:rPr lang="en-US" altLang="zh-CN" sz="1700" kern="0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cs typeface="+mn-ea"/>
                </a:rPr>
                <a:t>, </a:t>
              </a:r>
              <a:r>
                <a:rPr lang="zh-CN" altLang="en-US" sz="1700" kern="0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cs typeface="+mn-ea"/>
                </a:rPr>
                <a:t>为查全查准提供了极大的便利。</a:t>
              </a:r>
              <a:endParaRPr lang="zh-CN" altLang="en-US" sz="1700" kern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307"/>
          <p:cNvSpPr/>
          <p:nvPr/>
        </p:nvSpPr>
        <p:spPr bwMode="auto">
          <a:xfrm>
            <a:off x="-2" y="4350501"/>
            <a:ext cx="12185327" cy="2520562"/>
          </a:xfrm>
          <a:custGeom>
            <a:avLst/>
            <a:gdLst>
              <a:gd name="connsiteX0" fmla="*/ 10854500 w 12185327"/>
              <a:gd name="connsiteY0" fmla="*/ 11 h 2520562"/>
              <a:gd name="connsiteX1" fmla="*/ 12185327 w 12185327"/>
              <a:gd name="connsiteY1" fmla="*/ 825698 h 2520562"/>
              <a:gd name="connsiteX2" fmla="*/ 12185327 w 12185327"/>
              <a:gd name="connsiteY2" fmla="*/ 2486504 h 2520562"/>
              <a:gd name="connsiteX3" fmla="*/ 12185327 w 12185327"/>
              <a:gd name="connsiteY3" fmla="*/ 2520562 h 2520562"/>
              <a:gd name="connsiteX4" fmla="*/ 0 w 12185327"/>
              <a:gd name="connsiteY4" fmla="*/ 2520562 h 2520562"/>
              <a:gd name="connsiteX5" fmla="*/ 0 w 12185327"/>
              <a:gd name="connsiteY5" fmla="*/ 712256 h 2520562"/>
              <a:gd name="connsiteX6" fmla="*/ 67841 w 12185327"/>
              <a:gd name="connsiteY6" fmla="*/ 788117 h 2520562"/>
              <a:gd name="connsiteX7" fmla="*/ 2497907 w 12185327"/>
              <a:gd name="connsiteY7" fmla="*/ 2330413 h 2520562"/>
              <a:gd name="connsiteX8" fmla="*/ 5084568 w 12185327"/>
              <a:gd name="connsiteY8" fmla="*/ 1524985 h 2520562"/>
              <a:gd name="connsiteX9" fmla="*/ 7551940 w 12185327"/>
              <a:gd name="connsiteY9" fmla="*/ 1855897 h 2520562"/>
              <a:gd name="connsiteX10" fmla="*/ 9542162 w 12185327"/>
              <a:gd name="connsiteY10" fmla="*/ 650876 h 2520562"/>
              <a:gd name="connsiteX11" fmla="*/ 10854500 w 12185327"/>
              <a:gd name="connsiteY11" fmla="*/ 11 h 252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520562">
                <a:moveTo>
                  <a:pt x="10854500" y="11"/>
                </a:moveTo>
                <a:cubicBezTo>
                  <a:pt x="11376824" y="2124"/>
                  <a:pt x="11835704" y="326988"/>
                  <a:pt x="12185327" y="825698"/>
                </a:cubicBezTo>
                <a:cubicBezTo>
                  <a:pt x="12185327" y="1774730"/>
                  <a:pt x="12185327" y="2249246"/>
                  <a:pt x="12185327" y="2486504"/>
                </a:cubicBezTo>
                <a:lnTo>
                  <a:pt x="12185327" y="2520562"/>
                </a:lnTo>
                <a:lnTo>
                  <a:pt x="0" y="2520562"/>
                </a:lnTo>
                <a:lnTo>
                  <a:pt x="0" y="712256"/>
                </a:lnTo>
                <a:lnTo>
                  <a:pt x="67841" y="788117"/>
                </a:lnTo>
                <a:cubicBezTo>
                  <a:pt x="433866" y="1190585"/>
                  <a:pt x="1503189" y="2269538"/>
                  <a:pt x="2497907" y="2330413"/>
                </a:cubicBezTo>
                <a:cubicBezTo>
                  <a:pt x="3722176" y="2411581"/>
                  <a:pt x="4236997" y="1549959"/>
                  <a:pt x="5084568" y="1524985"/>
                </a:cubicBezTo>
                <a:cubicBezTo>
                  <a:pt x="5938417" y="1493767"/>
                  <a:pt x="6892719" y="1980770"/>
                  <a:pt x="7551940" y="1855897"/>
                </a:cubicBezTo>
                <a:cubicBezTo>
                  <a:pt x="8204884" y="1731025"/>
                  <a:pt x="8487407" y="1699806"/>
                  <a:pt x="9542162" y="650876"/>
                </a:cubicBezTo>
                <a:cubicBezTo>
                  <a:pt x="10003617" y="191969"/>
                  <a:pt x="10448249" y="-1632"/>
                  <a:pt x="10854500" y="11"/>
                </a:cubicBezTo>
                <a:close/>
              </a:path>
            </a:pathLst>
          </a:cu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80120" y="1292588"/>
            <a:ext cx="10803492" cy="5040121"/>
            <a:chOff x="693183" y="1018268"/>
            <a:chExt cx="10803492" cy="5040121"/>
          </a:xfrm>
        </p:grpSpPr>
        <p:grpSp>
          <p:nvGrpSpPr>
            <p:cNvPr id="28" name="组合 27"/>
            <p:cNvGrpSpPr/>
            <p:nvPr/>
          </p:nvGrpSpPr>
          <p:grpSpPr>
            <a:xfrm>
              <a:off x="695325" y="3314644"/>
              <a:ext cx="3086964" cy="2703795"/>
              <a:chOff x="695325" y="3604930"/>
              <a:chExt cx="3086964" cy="2703795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695325" y="3693073"/>
                <a:ext cx="3086964" cy="2615652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sz="1865" kern="0">
                  <a:solidFill>
                    <a:prstClr val="white"/>
                  </a:solidFill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>
                <a:off x="2105896" y="3604930"/>
                <a:ext cx="265823" cy="88143"/>
              </a:xfrm>
              <a:prstGeom prst="triangl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sz="1865" kern="0">
                  <a:solidFill>
                    <a:prstClr val="white"/>
                  </a:solidFill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699613" y="1018268"/>
              <a:ext cx="3078389" cy="2045001"/>
              <a:chOff x="699613" y="1308554"/>
              <a:chExt cx="3078389" cy="2045001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699613" y="1308554"/>
                <a:ext cx="3078389" cy="1956858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sz="1865" kern="0">
                  <a:solidFill>
                    <a:prstClr val="white"/>
                  </a:solidFill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10800000">
                <a:off x="2105897" y="3265412"/>
                <a:ext cx="265822" cy="88143"/>
              </a:xfrm>
              <a:prstGeom prst="triangl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sz="1865" kern="0">
                  <a:solidFill>
                    <a:prstClr val="white"/>
                  </a:solidFill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4552518" y="3314644"/>
              <a:ext cx="3086964" cy="2703795"/>
              <a:chOff x="695325" y="3604930"/>
              <a:chExt cx="3086964" cy="2703795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695325" y="3693073"/>
                <a:ext cx="3086964" cy="2615652"/>
              </a:xfrm>
              <a:prstGeom prst="rect">
                <a:avLst/>
              </a:prstGeom>
              <a:solidFill>
                <a:srgbClr val="40404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sz="1865" kern="0">
                  <a:solidFill>
                    <a:prstClr val="white"/>
                  </a:solidFill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31" name="等腰三角形 30"/>
              <p:cNvSpPr/>
              <p:nvPr/>
            </p:nvSpPr>
            <p:spPr>
              <a:xfrm>
                <a:off x="2105896" y="3604930"/>
                <a:ext cx="265823" cy="88143"/>
              </a:xfrm>
              <a:prstGeom prst="triangle">
                <a:avLst/>
              </a:prstGeom>
              <a:solidFill>
                <a:srgbClr val="40404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sz="1865" kern="0">
                  <a:solidFill>
                    <a:prstClr val="white"/>
                  </a:solidFill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556806" y="1018268"/>
              <a:ext cx="3078389" cy="2045001"/>
              <a:chOff x="699613" y="1308554"/>
              <a:chExt cx="3078389" cy="2045001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699613" y="1308554"/>
                <a:ext cx="3078389" cy="1956858"/>
              </a:xfrm>
              <a:prstGeom prst="rect">
                <a:avLst/>
              </a:prstGeom>
              <a:solidFill>
                <a:srgbClr val="40404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sz="1865" kern="0">
                  <a:solidFill>
                    <a:prstClr val="white"/>
                  </a:solidFill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0800000">
                <a:off x="2105897" y="3265412"/>
                <a:ext cx="265822" cy="88143"/>
              </a:xfrm>
              <a:prstGeom prst="triangle">
                <a:avLst/>
              </a:prstGeom>
              <a:solidFill>
                <a:srgbClr val="40404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sz="1865" kern="0">
                  <a:solidFill>
                    <a:prstClr val="white"/>
                  </a:solidFill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8409711" y="3354594"/>
              <a:ext cx="3086964" cy="2703795"/>
              <a:chOff x="695325" y="3604930"/>
              <a:chExt cx="3086964" cy="2703795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695325" y="3693073"/>
                <a:ext cx="3086964" cy="2615652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sz="1865" kern="0">
                  <a:solidFill>
                    <a:prstClr val="white"/>
                  </a:solidFill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38" name="等腰三角形 37"/>
              <p:cNvSpPr/>
              <p:nvPr/>
            </p:nvSpPr>
            <p:spPr>
              <a:xfrm>
                <a:off x="2105896" y="3604930"/>
                <a:ext cx="265823" cy="88143"/>
              </a:xfrm>
              <a:prstGeom prst="triangl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sz="1865" kern="0">
                  <a:solidFill>
                    <a:prstClr val="white"/>
                  </a:solidFill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8413999" y="1018268"/>
              <a:ext cx="3078389" cy="2045001"/>
              <a:chOff x="699613" y="1308554"/>
              <a:chExt cx="3078389" cy="2045001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699613" y="1308554"/>
                <a:ext cx="3078389" cy="1956858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sz="1865" kern="0">
                  <a:solidFill>
                    <a:prstClr val="white"/>
                  </a:solidFill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41" name="等腰三角形 40"/>
              <p:cNvSpPr/>
              <p:nvPr/>
            </p:nvSpPr>
            <p:spPr>
              <a:xfrm rot="10800000">
                <a:off x="2105897" y="3265412"/>
                <a:ext cx="265822" cy="88143"/>
              </a:xfrm>
              <a:prstGeom prst="triangl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sz="1865" kern="0">
                  <a:solidFill>
                    <a:prstClr val="white"/>
                  </a:solidFill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  <p:sp>
          <p:nvSpPr>
            <p:cNvPr id="42" name="矩形 41"/>
            <p:cNvSpPr/>
            <p:nvPr/>
          </p:nvSpPr>
          <p:spPr>
            <a:xfrm>
              <a:off x="695323" y="1398350"/>
              <a:ext cx="308267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海量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索引</a:t>
              </a:r>
              <a:endParaRPr lang="en-US" altLang="zh-CN" sz="32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与</a:t>
              </a:r>
              <a:r>
                <a:rPr lang="zh-CN" altLang="en-US" sz="3200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全文</a:t>
              </a:r>
              <a:endParaRPr lang="en-US" altLang="zh-CN" sz="32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693183" y="4188543"/>
              <a:ext cx="308267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一框式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自动</a:t>
              </a:r>
              <a:endParaRPr lang="en-US" altLang="zh-CN" sz="32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识别</a:t>
              </a:r>
              <a:r>
                <a:rPr lang="zh-CN" altLang="en-US" sz="3200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检索</a:t>
              </a:r>
              <a:endParaRPr lang="zh-CN" altLang="en-US" sz="32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4554661" y="1398350"/>
              <a:ext cx="308267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支持多语种检索与辅助翻译阅读</a:t>
              </a:r>
              <a:endParaRPr lang="en-US" altLang="zh-CN" sz="32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4554661" y="4165867"/>
              <a:ext cx="308267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支持高级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搜索与布尔</a:t>
              </a:r>
              <a:r>
                <a:rPr lang="zh-CN" altLang="en-US" sz="3200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搜索</a:t>
              </a:r>
              <a:endParaRPr lang="zh-CN" altLang="en-US" sz="32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8413996" y="1398350"/>
              <a:ext cx="308267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多种引用</a:t>
              </a:r>
              <a:endParaRPr lang="en-US" altLang="zh-CN" sz="32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格式输出</a:t>
              </a:r>
              <a:endParaRPr lang="en-US" altLang="zh-CN" sz="32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8411853" y="4173898"/>
              <a:ext cx="308267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可扩展支持本馆已购资源定制</a:t>
              </a:r>
              <a:endParaRPr lang="zh-CN" altLang="en-US" sz="32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48239" y="206216"/>
            <a:ext cx="9975474" cy="813502"/>
            <a:chOff x="365500" y="585792"/>
            <a:chExt cx="2606747" cy="781050"/>
          </a:xfrm>
        </p:grpSpPr>
        <p:sp>
          <p:nvSpPr>
            <p:cNvPr id="43" name="Rounded Rectangle 8"/>
            <p:cNvSpPr/>
            <p:nvPr/>
          </p:nvSpPr>
          <p:spPr>
            <a:xfrm>
              <a:off x="365500" y="585792"/>
              <a:ext cx="2606747" cy="7810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637394" y="698960"/>
              <a:ext cx="2045273" cy="561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latin typeface="方正小标宋_GBK" panose="02000000000000000000" charset="-122"/>
                  <a:ea typeface="方正小标宋_GBK" panose="02000000000000000000" charset="-122"/>
                  <a:sym typeface="+mn-ea"/>
                </a:rPr>
                <a:t>资源</a:t>
              </a:r>
              <a:r>
                <a:rPr lang="zh-CN" altLang="en-US" sz="3200" b="1" dirty="0">
                  <a:solidFill>
                    <a:schemeClr val="bg1"/>
                  </a:solidFill>
                  <a:latin typeface="华文彩云" panose="02010800040101010101" pitchFamily="2" charset="-122"/>
                  <a:ea typeface="华文彩云" panose="02010800040101010101" pitchFamily="2" charset="-122"/>
                  <a:sym typeface="+mn-ea"/>
                </a:rPr>
                <a:t>多</a:t>
              </a:r>
              <a:r>
                <a:rPr lang="zh-CN" altLang="en-US" sz="2800" b="1" dirty="0">
                  <a:solidFill>
                    <a:schemeClr val="bg1"/>
                  </a:solidFill>
                  <a:latin typeface="方正小标宋_GBK" panose="02000000000000000000" charset="-122"/>
                  <a:ea typeface="方正小标宋_GBK" panose="02000000000000000000" charset="-122"/>
                  <a:sym typeface="+mn-ea"/>
                </a:rPr>
                <a:t>、发现</a:t>
              </a:r>
              <a:r>
                <a:rPr lang="zh-CN" altLang="en-US" sz="3200" b="1" dirty="0">
                  <a:solidFill>
                    <a:schemeClr val="bg1"/>
                  </a:solidFill>
                  <a:latin typeface="华文彩云" panose="02010800040101010101" pitchFamily="2" charset="-122"/>
                  <a:ea typeface="华文彩云" panose="02010800040101010101" pitchFamily="2" charset="-122"/>
                  <a:sym typeface="+mn-ea"/>
                </a:rPr>
                <a:t>快</a:t>
              </a:r>
              <a:r>
                <a:rPr lang="zh-CN" altLang="en-US" sz="2800" b="1" dirty="0">
                  <a:solidFill>
                    <a:schemeClr val="bg1"/>
                  </a:solidFill>
                  <a:latin typeface="方正小标宋_GBK" panose="02000000000000000000" charset="-122"/>
                  <a:ea typeface="方正小标宋_GBK" panose="02000000000000000000" charset="-122"/>
                  <a:sym typeface="+mn-ea"/>
                </a:rPr>
                <a:t>、质量</a:t>
              </a:r>
              <a:r>
                <a:rPr lang="zh-CN" altLang="en-US" sz="3200" b="1" dirty="0">
                  <a:solidFill>
                    <a:schemeClr val="bg1"/>
                  </a:solidFill>
                  <a:latin typeface="华文彩云" panose="02010800040101010101" pitchFamily="2" charset="-122"/>
                  <a:ea typeface="华文彩云" panose="02010800040101010101" pitchFamily="2" charset="-122"/>
                  <a:sym typeface="+mn-ea"/>
                </a:rPr>
                <a:t>好</a:t>
              </a:r>
              <a:r>
                <a:rPr lang="zh-CN" altLang="en-US" sz="2800" b="1" dirty="0">
                  <a:solidFill>
                    <a:schemeClr val="bg1"/>
                  </a:solidFill>
                  <a:latin typeface="方正小标宋_GBK" panose="02000000000000000000" charset="-122"/>
                  <a:ea typeface="方正小标宋_GBK" panose="02000000000000000000" charset="-122"/>
                  <a:sym typeface="+mn-ea"/>
                </a:rPr>
                <a:t>、时间</a:t>
              </a:r>
              <a:r>
                <a:rPr lang="zh-CN" altLang="en-US" sz="3200" b="1" dirty="0">
                  <a:solidFill>
                    <a:schemeClr val="bg1"/>
                  </a:solidFill>
                  <a:latin typeface="华文彩云" panose="02010800040101010101" pitchFamily="2" charset="-122"/>
                  <a:ea typeface="华文彩云" panose="02010800040101010101" pitchFamily="2" charset="-122"/>
                  <a:sym typeface="+mn-ea"/>
                </a:rPr>
                <a:t>省</a:t>
              </a:r>
              <a:endParaRPr lang="zh-CN" altLang="en-US" sz="3200" b="1" dirty="0">
                <a:solidFill>
                  <a:schemeClr val="bg1"/>
                </a:solidFill>
                <a:latin typeface="华文彩云" panose="02010800040101010101" pitchFamily="2" charset="-122"/>
                <a:ea typeface="华文彩云" panose="02010800040101010101" pitchFamily="2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2"/>
          <p:cNvSpPr/>
          <p:nvPr/>
        </p:nvSpPr>
        <p:spPr>
          <a:xfrm>
            <a:off x="8393718" y="328004"/>
            <a:ext cx="673366" cy="673366"/>
          </a:xfrm>
          <a:prstGeom prst="ellipse">
            <a:avLst/>
          </a:prstGeom>
          <a:noFill/>
          <a:ln w="165100" cap="flat" cmpd="sng" algn="ctr">
            <a:solidFill>
              <a:srgbClr val="F3C54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Freeform 38"/>
          <p:cNvSpPr/>
          <p:nvPr/>
        </p:nvSpPr>
        <p:spPr>
          <a:xfrm>
            <a:off x="567690" y="1454785"/>
            <a:ext cx="11085830" cy="4775200"/>
          </a:xfrm>
          <a:custGeom>
            <a:avLst/>
            <a:gdLst>
              <a:gd name="connsiteX0" fmla="*/ 0 w 10776486"/>
              <a:gd name="connsiteY0" fmla="*/ 0 h 4775108"/>
              <a:gd name="connsiteX1" fmla="*/ 10776486 w 10776486"/>
              <a:gd name="connsiteY1" fmla="*/ 0 h 4775108"/>
              <a:gd name="connsiteX2" fmla="*/ 10776486 w 10776486"/>
              <a:gd name="connsiteY2" fmla="*/ 4332983 h 4775108"/>
              <a:gd name="connsiteX3" fmla="*/ 10334361 w 10776486"/>
              <a:gd name="connsiteY3" fmla="*/ 4775108 h 4775108"/>
              <a:gd name="connsiteX4" fmla="*/ 442125 w 10776486"/>
              <a:gd name="connsiteY4" fmla="*/ 4775108 h 4775108"/>
              <a:gd name="connsiteX5" fmla="*/ 0 w 10776486"/>
              <a:gd name="connsiteY5" fmla="*/ 4332983 h 477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76486" h="4775108">
                <a:moveTo>
                  <a:pt x="0" y="0"/>
                </a:moveTo>
                <a:lnTo>
                  <a:pt x="10776486" y="0"/>
                </a:lnTo>
                <a:lnTo>
                  <a:pt x="10776486" y="4332983"/>
                </a:lnTo>
                <a:cubicBezTo>
                  <a:pt x="10776486" y="4577162"/>
                  <a:pt x="10578540" y="4775108"/>
                  <a:pt x="10334361" y="4775108"/>
                </a:cubicBezTo>
                <a:lnTo>
                  <a:pt x="442125" y="4775108"/>
                </a:lnTo>
                <a:cubicBezTo>
                  <a:pt x="197946" y="4775108"/>
                  <a:pt x="0" y="4577162"/>
                  <a:pt x="0" y="4332983"/>
                </a:cubicBezTo>
                <a:close/>
              </a:path>
            </a:pathLst>
          </a:custGeom>
          <a:solidFill>
            <a:srgbClr val="3C70F4">
              <a:alpha val="1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28932" y="638809"/>
            <a:ext cx="8737600" cy="992505"/>
            <a:chOff x="365500" y="585792"/>
            <a:chExt cx="3121440" cy="781050"/>
          </a:xfrm>
        </p:grpSpPr>
        <p:sp>
          <p:nvSpPr>
            <p:cNvPr id="8" name="Rounded Rectangle 8"/>
            <p:cNvSpPr/>
            <p:nvPr/>
          </p:nvSpPr>
          <p:spPr>
            <a:xfrm>
              <a:off x="365500" y="585792"/>
              <a:ext cx="3121440" cy="7810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264210" y="768688"/>
              <a:ext cx="1433749" cy="459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 dirty="0" smtClean="0">
                  <a:solidFill>
                    <a:schemeClr val="bg1"/>
                  </a:solidFill>
                  <a:latin typeface="方正小标宋_GBK" panose="02000000000000000000" charset="-122"/>
                  <a:ea typeface="方正小标宋_GBK" panose="02000000000000000000" charset="-122"/>
                  <a:sym typeface="+mn-ea"/>
                </a:rPr>
                <a:t>产品特色</a:t>
              </a:r>
              <a:endParaRPr lang="zh-CN" altLang="en-US" sz="3200" b="1" dirty="0">
                <a:solidFill>
                  <a:schemeClr val="bg1"/>
                </a:solidFill>
                <a:latin typeface="方正小标宋_GBK" panose="02000000000000000000" charset="-122"/>
                <a:ea typeface="方正小标宋_GBK" panose="02000000000000000000" charset="-122"/>
                <a:sym typeface="+mn-ea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33211" y="1765094"/>
            <a:ext cx="1055478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en-US" altLang="zh-CN" sz="2000" b="1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1</a:t>
            </a:r>
            <a:r>
              <a:rPr lang="zh-CN" altLang="en-US" sz="2000" b="1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、海量索引与</a:t>
            </a:r>
            <a:r>
              <a:rPr lang="zh-CN" altLang="en-US" sz="2000" b="1" dirty="0" smtClean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全文</a:t>
            </a:r>
            <a:endParaRPr lang="en-US" altLang="zh-CN" sz="2000" b="1" dirty="0" smtClean="0">
              <a:latin typeface="方正姚体" panose="02010601030101010101" pitchFamily="2" charset="-122"/>
              <a:ea typeface="方正姚体" panose="02010601030101010101" pitchFamily="2" charset="-122"/>
              <a:cs typeface="方正小标宋_GBK" panose="02000000000000000000" charset="-122"/>
              <a:sym typeface="+mn-ea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2000" dirty="0" smtClean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      索引</a:t>
            </a:r>
            <a:r>
              <a:rPr lang="zh-CN" altLang="en-US" sz="2000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资源类型包括学术期刊 ，学位论文 ，图书 ，会议论文 ，专利 、其他</a:t>
            </a:r>
            <a:r>
              <a:rPr lang="en-US" altLang="zh-CN" sz="2000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(</a:t>
            </a:r>
            <a:r>
              <a:rPr lang="zh-CN" altLang="en-US" sz="2000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标准、技术报告等</a:t>
            </a:r>
            <a:r>
              <a:rPr lang="en-US" altLang="zh-CN" sz="2000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) </a:t>
            </a:r>
            <a:r>
              <a:rPr lang="zh-CN" altLang="en-US" sz="2000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，在线可用全文超过 </a:t>
            </a:r>
            <a:r>
              <a:rPr lang="en-US" altLang="zh-CN" sz="2000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5000 </a:t>
            </a:r>
            <a:r>
              <a:rPr lang="zh-CN" altLang="en-US" sz="2000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万篇</a:t>
            </a:r>
            <a:r>
              <a:rPr lang="en-US" altLang="zh-CN" sz="2000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(</a:t>
            </a:r>
            <a:r>
              <a:rPr lang="zh-CN" altLang="en-US" sz="2000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册</a:t>
            </a:r>
            <a:r>
              <a:rPr lang="en-US" altLang="zh-CN" sz="2000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)</a:t>
            </a:r>
            <a:r>
              <a:rPr lang="zh-CN" altLang="en-US" sz="2000" dirty="0" smtClean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；</a:t>
            </a:r>
            <a:endParaRPr lang="en-US" altLang="zh-CN" sz="2000" dirty="0" smtClean="0">
              <a:latin typeface="方正姚体" panose="02010601030101010101" pitchFamily="2" charset="-122"/>
              <a:ea typeface="方正姚体" panose="02010601030101010101" pitchFamily="2" charset="-122"/>
              <a:cs typeface="方正小标宋_GBK" panose="02000000000000000000" charset="-122"/>
              <a:sym typeface="+mn-ea"/>
            </a:endParaRPr>
          </a:p>
          <a:p>
            <a:pPr algn="just" fontAlgn="auto">
              <a:lnSpc>
                <a:spcPct val="150000"/>
              </a:lnSpc>
            </a:pPr>
            <a:r>
              <a:rPr lang="en-US" altLang="zh-CN" sz="2000" b="1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2</a:t>
            </a:r>
            <a:r>
              <a:rPr lang="zh-CN" altLang="en-US" sz="2000" b="1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、一框式自动识别</a:t>
            </a:r>
            <a:r>
              <a:rPr lang="zh-CN" altLang="en-US" sz="2000" b="1" dirty="0" smtClean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检索</a:t>
            </a:r>
            <a:endParaRPr lang="en-US" altLang="zh-CN" sz="2000" b="1" dirty="0" smtClean="0">
              <a:latin typeface="方正姚体" panose="02010601030101010101" pitchFamily="2" charset="-122"/>
              <a:ea typeface="方正姚体" panose="02010601030101010101" pitchFamily="2" charset="-122"/>
              <a:cs typeface="方正小标宋_GBK" panose="02000000000000000000" charset="-122"/>
              <a:sym typeface="+mn-ea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2000" dirty="0" smtClean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      对</a:t>
            </a:r>
            <a:r>
              <a:rPr lang="zh-CN" altLang="en-US" sz="2000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关键词、</a:t>
            </a:r>
            <a:r>
              <a:rPr lang="en-US" altLang="zh-CN" sz="2000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DOI</a:t>
            </a:r>
            <a:r>
              <a:rPr lang="zh-CN" altLang="en-US" sz="2000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、作者、刊物等检索信息自动识别，无需进行多项选择，同时支持  文献类型自动识别，包括学术期刊、会议论文、学位论文、专利、图书等</a:t>
            </a:r>
            <a:r>
              <a:rPr lang="zh-CN" altLang="en-US" sz="2000" dirty="0" smtClean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；</a:t>
            </a:r>
            <a:endParaRPr lang="en-US" altLang="zh-CN" sz="2000" dirty="0" smtClean="0">
              <a:latin typeface="方正姚体" panose="02010601030101010101" pitchFamily="2" charset="-122"/>
              <a:ea typeface="方正姚体" panose="02010601030101010101" pitchFamily="2" charset="-122"/>
              <a:cs typeface="方正小标宋_GBK" panose="02000000000000000000" charset="-122"/>
              <a:sym typeface="+mn-ea"/>
            </a:endParaRPr>
          </a:p>
          <a:p>
            <a:pPr algn="just" fontAlgn="auto">
              <a:lnSpc>
                <a:spcPct val="150000"/>
              </a:lnSpc>
            </a:pPr>
            <a:r>
              <a:rPr lang="en-US" altLang="zh-CN" sz="2000" b="1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3</a:t>
            </a:r>
            <a:r>
              <a:rPr lang="zh-CN" altLang="en-US" sz="2000" b="1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、支持多语种检索与辅助翻译阅读</a:t>
            </a:r>
            <a:endParaRPr lang="zh-CN" altLang="en-US" sz="2000" b="1" dirty="0">
              <a:latin typeface="方正姚体" panose="02010601030101010101" pitchFamily="2" charset="-122"/>
              <a:ea typeface="方正姚体" panose="02010601030101010101" pitchFamily="2" charset="-122"/>
              <a:cs typeface="方正小标宋_GBK" panose="02000000000000000000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</a:rPr>
              <a:t>      支持</a:t>
            </a:r>
            <a:r>
              <a:rPr lang="zh-CN" altLang="en-US" sz="2000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</a:rPr>
              <a:t>多语种检索，包括英语、中文、法语、德语、西班牙语、葡萄牙语、意大利语、  荷兰语、波兰语、俄语、日语、韩语等，并支持实时英汉互</a:t>
            </a:r>
            <a:r>
              <a:rPr lang="zh-CN" altLang="en-US" sz="2000" dirty="0" smtClean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</a:rPr>
              <a:t>译</a:t>
            </a:r>
            <a:endParaRPr lang="zh-CN" altLang="en-US" sz="2000" dirty="0">
              <a:latin typeface="方正姚体" panose="02010601030101010101" pitchFamily="2" charset="-122"/>
              <a:ea typeface="方正姚体" panose="02010601030101010101" pitchFamily="2" charset="-122"/>
              <a:cs typeface="方正小标宋_GBK" panose="02000000000000000000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sz="2800" dirty="0">
              <a:latin typeface="方正姚体" panose="02010601030101010101" pitchFamily="2" charset="-122"/>
              <a:ea typeface="方正姚体" panose="02010601030101010101" pitchFamily="2" charset="-122"/>
              <a:cs typeface="方正小标宋_GBK" panose="02000000000000000000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endParaRPr lang="zh-CN" altLang="en-US" sz="2800" dirty="0" smtClean="0">
              <a:latin typeface="方正姚体" panose="02010601030101010101" pitchFamily="2" charset="-122"/>
              <a:ea typeface="方正姚体" panose="02010601030101010101" pitchFamily="2" charset="-122"/>
              <a:cs typeface="方正小标宋_GBK" panose="02000000000000000000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endParaRPr lang="zh-CN" altLang="en-US" sz="2800" dirty="0" smtClean="0">
              <a:latin typeface="方正姚体" panose="02010601030101010101" pitchFamily="2" charset="-122"/>
              <a:ea typeface="方正姚体" panose="02010601030101010101" pitchFamily="2" charset="-122"/>
              <a:cs typeface="方正小标宋_GBK" panose="02000000000000000000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endParaRPr lang="en-US" altLang="zh-CN" sz="2800" dirty="0" smtClean="0">
              <a:latin typeface="方正姚体" panose="02010601030101010101" pitchFamily="2" charset="-122"/>
              <a:ea typeface="方正姚体" panose="02010601030101010101" pitchFamily="2" charset="-122"/>
              <a:cs typeface="方正小标宋_GBK" panose="02000000000000000000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 smtClean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      </a:t>
            </a:r>
            <a:endParaRPr lang="zh-CN" altLang="en-US" sz="2800" dirty="0">
              <a:latin typeface="方正姚体" panose="02010601030101010101" pitchFamily="2" charset="-122"/>
              <a:ea typeface="方正姚体" panose="02010601030101010101" pitchFamily="2" charset="-122"/>
              <a:cs typeface="方正小标宋_GBK" panose="020000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2"/>
          <p:cNvSpPr/>
          <p:nvPr/>
        </p:nvSpPr>
        <p:spPr>
          <a:xfrm>
            <a:off x="8393718" y="328004"/>
            <a:ext cx="673366" cy="673366"/>
          </a:xfrm>
          <a:prstGeom prst="ellipse">
            <a:avLst/>
          </a:prstGeom>
          <a:noFill/>
          <a:ln w="165100" cap="flat" cmpd="sng" algn="ctr">
            <a:solidFill>
              <a:srgbClr val="F3C54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Freeform 38"/>
          <p:cNvSpPr/>
          <p:nvPr/>
        </p:nvSpPr>
        <p:spPr>
          <a:xfrm>
            <a:off x="567690" y="1454785"/>
            <a:ext cx="11085830" cy="4775200"/>
          </a:xfrm>
          <a:custGeom>
            <a:avLst/>
            <a:gdLst>
              <a:gd name="connsiteX0" fmla="*/ 0 w 10776486"/>
              <a:gd name="connsiteY0" fmla="*/ 0 h 4775108"/>
              <a:gd name="connsiteX1" fmla="*/ 10776486 w 10776486"/>
              <a:gd name="connsiteY1" fmla="*/ 0 h 4775108"/>
              <a:gd name="connsiteX2" fmla="*/ 10776486 w 10776486"/>
              <a:gd name="connsiteY2" fmla="*/ 4332983 h 4775108"/>
              <a:gd name="connsiteX3" fmla="*/ 10334361 w 10776486"/>
              <a:gd name="connsiteY3" fmla="*/ 4775108 h 4775108"/>
              <a:gd name="connsiteX4" fmla="*/ 442125 w 10776486"/>
              <a:gd name="connsiteY4" fmla="*/ 4775108 h 4775108"/>
              <a:gd name="connsiteX5" fmla="*/ 0 w 10776486"/>
              <a:gd name="connsiteY5" fmla="*/ 4332983 h 477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76486" h="4775108">
                <a:moveTo>
                  <a:pt x="0" y="0"/>
                </a:moveTo>
                <a:lnTo>
                  <a:pt x="10776486" y="0"/>
                </a:lnTo>
                <a:lnTo>
                  <a:pt x="10776486" y="4332983"/>
                </a:lnTo>
                <a:cubicBezTo>
                  <a:pt x="10776486" y="4577162"/>
                  <a:pt x="10578540" y="4775108"/>
                  <a:pt x="10334361" y="4775108"/>
                </a:cubicBezTo>
                <a:lnTo>
                  <a:pt x="442125" y="4775108"/>
                </a:lnTo>
                <a:cubicBezTo>
                  <a:pt x="197946" y="4775108"/>
                  <a:pt x="0" y="4577162"/>
                  <a:pt x="0" y="4332983"/>
                </a:cubicBezTo>
                <a:close/>
              </a:path>
            </a:pathLst>
          </a:custGeom>
          <a:solidFill>
            <a:srgbClr val="3C70F4">
              <a:alpha val="1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28932" y="638809"/>
            <a:ext cx="8737600" cy="992505"/>
            <a:chOff x="365500" y="585792"/>
            <a:chExt cx="3121440" cy="781050"/>
          </a:xfrm>
        </p:grpSpPr>
        <p:sp>
          <p:nvSpPr>
            <p:cNvPr id="8" name="Rounded Rectangle 8"/>
            <p:cNvSpPr/>
            <p:nvPr/>
          </p:nvSpPr>
          <p:spPr>
            <a:xfrm>
              <a:off x="365500" y="585792"/>
              <a:ext cx="3121440" cy="7810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264210" y="768688"/>
              <a:ext cx="1433749" cy="459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 dirty="0" smtClean="0">
                  <a:solidFill>
                    <a:schemeClr val="bg1"/>
                  </a:solidFill>
                  <a:latin typeface="方正小标宋_GBK" panose="02000000000000000000" charset="-122"/>
                  <a:ea typeface="方正小标宋_GBK" panose="02000000000000000000" charset="-122"/>
                  <a:sym typeface="+mn-ea"/>
                </a:rPr>
                <a:t>产品特色</a:t>
              </a:r>
              <a:endParaRPr lang="zh-CN" altLang="en-US" sz="3200" b="1" dirty="0">
                <a:solidFill>
                  <a:schemeClr val="bg1"/>
                </a:solidFill>
                <a:latin typeface="方正小标宋_GBK" panose="02000000000000000000" charset="-122"/>
                <a:ea typeface="方正小标宋_GBK" panose="02000000000000000000" charset="-122"/>
                <a:sym typeface="+mn-ea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33211" y="1765094"/>
            <a:ext cx="10554788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en-US" altLang="zh-CN" sz="2000" b="1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4</a:t>
            </a:r>
            <a:r>
              <a:rPr lang="zh-CN" altLang="en-US" sz="2000" b="1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、支持高级</a:t>
            </a:r>
            <a:r>
              <a:rPr lang="zh-CN" altLang="en-US" sz="2000" b="1" dirty="0" smtClean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搜索与布尔</a:t>
            </a:r>
            <a:r>
              <a:rPr lang="zh-CN" altLang="en-US" sz="2000" b="1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搜索</a:t>
            </a:r>
            <a:endParaRPr lang="zh-CN" altLang="en-US" sz="2000" b="1" dirty="0">
              <a:latin typeface="方正姚体" panose="02010601030101010101" pitchFamily="2" charset="-122"/>
              <a:ea typeface="方正姚体" panose="02010601030101010101" pitchFamily="2" charset="-122"/>
              <a:cs typeface="方正小标宋_GBK" panose="02000000000000000000" charset="-122"/>
              <a:sym typeface="+mn-ea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2000" dirty="0" smtClean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      高级</a:t>
            </a:r>
            <a:r>
              <a:rPr lang="zh-CN" altLang="en-US" sz="2000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检索支持按照全文、篇名、作者、来源检索；布尔检索支持包含、不包含、至  少包含一个的多条件检索；</a:t>
            </a:r>
            <a:endParaRPr lang="zh-CN" altLang="en-US" sz="2000" dirty="0">
              <a:latin typeface="方正姚体" panose="02010601030101010101" pitchFamily="2" charset="-122"/>
              <a:ea typeface="方正姚体" panose="02010601030101010101" pitchFamily="2" charset="-122"/>
              <a:cs typeface="方正小标宋_GBK" panose="02000000000000000000" charset="-122"/>
              <a:sym typeface="+mn-ea"/>
            </a:endParaRPr>
          </a:p>
          <a:p>
            <a:pPr algn="just" fontAlgn="auto">
              <a:lnSpc>
                <a:spcPct val="150000"/>
              </a:lnSpc>
            </a:pPr>
            <a:r>
              <a:rPr lang="en-US" altLang="zh-CN" sz="2000" b="1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5</a:t>
            </a:r>
            <a:r>
              <a:rPr lang="zh-CN" altLang="en-US" sz="2000" b="1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、多种引用格式输出</a:t>
            </a:r>
            <a:endParaRPr lang="zh-CN" altLang="en-US" sz="2000" b="1" dirty="0">
              <a:latin typeface="方正姚体" panose="02010601030101010101" pitchFamily="2" charset="-122"/>
              <a:ea typeface="方正姚体" panose="02010601030101010101" pitchFamily="2" charset="-122"/>
              <a:cs typeface="方正小标宋_GBK" panose="02000000000000000000" charset="-122"/>
              <a:sym typeface="+mn-ea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2000" dirty="0" smtClean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      提供</a:t>
            </a:r>
            <a:r>
              <a:rPr lang="zh-CN" altLang="en-US" sz="2000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三种文献引用格式，分别是 </a:t>
            </a:r>
            <a:r>
              <a:rPr lang="en-US" altLang="zh-CN" sz="2000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GB/T 7714</a:t>
            </a:r>
            <a:r>
              <a:rPr lang="zh-CN" altLang="en-US" sz="2000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、</a:t>
            </a:r>
            <a:r>
              <a:rPr lang="en-US" altLang="zh-CN" sz="2000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MLA</a:t>
            </a:r>
            <a:r>
              <a:rPr lang="zh-CN" altLang="en-US" sz="2000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、</a:t>
            </a:r>
            <a:r>
              <a:rPr lang="en-US" altLang="zh-CN" sz="2000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APA</a:t>
            </a:r>
            <a:r>
              <a:rPr lang="zh-CN" altLang="en-US" sz="2000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，除此以外升级版还将支持多种文献管理软件格式的导出，如，</a:t>
            </a:r>
            <a:r>
              <a:rPr lang="en-US" altLang="zh-CN" sz="2000" dirty="0" err="1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BibTex</a:t>
            </a:r>
            <a:r>
              <a:rPr lang="zh-CN" altLang="en-US" sz="2000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、</a:t>
            </a:r>
            <a:r>
              <a:rPr lang="en-US" altLang="zh-CN" sz="2000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EndNote</a:t>
            </a:r>
            <a:r>
              <a:rPr lang="zh-CN" altLang="en-US" sz="2000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、</a:t>
            </a:r>
            <a:r>
              <a:rPr lang="en-US" altLang="zh-CN" sz="2000" dirty="0" err="1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RefMan</a:t>
            </a:r>
            <a:r>
              <a:rPr lang="en-US" altLang="zh-CN" sz="2000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 </a:t>
            </a:r>
            <a:r>
              <a:rPr lang="zh-CN" altLang="en-US" sz="2000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等；</a:t>
            </a:r>
            <a:endParaRPr lang="zh-CN" altLang="en-US" sz="2000" dirty="0">
              <a:latin typeface="方正姚体" panose="02010601030101010101" pitchFamily="2" charset="-122"/>
              <a:ea typeface="方正姚体" panose="02010601030101010101" pitchFamily="2" charset="-122"/>
              <a:cs typeface="方正小标宋_GBK" panose="02000000000000000000" charset="-122"/>
              <a:sym typeface="+mn-ea"/>
            </a:endParaRPr>
          </a:p>
          <a:p>
            <a:pPr algn="just" fontAlgn="auto">
              <a:lnSpc>
                <a:spcPct val="150000"/>
              </a:lnSpc>
            </a:pPr>
            <a:r>
              <a:rPr lang="en-US" altLang="zh-CN" sz="2000" b="1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6</a:t>
            </a:r>
            <a:r>
              <a:rPr lang="zh-CN" altLang="en-US" sz="2000" b="1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、可扩展支持本馆已购资源定制</a:t>
            </a:r>
            <a:endParaRPr lang="zh-CN" altLang="en-US" sz="2000" b="1" dirty="0">
              <a:latin typeface="方正姚体" panose="02010601030101010101" pitchFamily="2" charset="-122"/>
              <a:ea typeface="方正姚体" panose="02010601030101010101" pitchFamily="2" charset="-122"/>
              <a:cs typeface="方正小标宋_GBK" panose="02000000000000000000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</a:rPr>
              <a:t>      针对</a:t>
            </a:r>
            <a:r>
              <a:rPr lang="zh-CN" altLang="en-US" sz="2000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</a:rPr>
              <a:t>图书馆的个性化服务，即提供知识发现服务，可将图书馆已购和自建数据库信  息与新知海量元数据对接，方便了机构用户检索的同时优化了图书馆资源的利用</a:t>
            </a:r>
            <a:endParaRPr lang="zh-CN" altLang="en-US" sz="2800" dirty="0">
              <a:latin typeface="方正姚体" panose="02010601030101010101" pitchFamily="2" charset="-122"/>
              <a:ea typeface="方正姚体" panose="02010601030101010101" pitchFamily="2" charset="-122"/>
              <a:cs typeface="方正小标宋_GBK" panose="02000000000000000000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endParaRPr lang="zh-CN" altLang="en-US" sz="2800" dirty="0" smtClean="0">
              <a:latin typeface="方正姚体" panose="02010601030101010101" pitchFamily="2" charset="-122"/>
              <a:ea typeface="方正姚体" panose="02010601030101010101" pitchFamily="2" charset="-122"/>
              <a:cs typeface="方正小标宋_GBK" panose="02000000000000000000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endParaRPr lang="zh-CN" altLang="en-US" sz="2800" dirty="0" smtClean="0">
              <a:latin typeface="方正姚体" panose="02010601030101010101" pitchFamily="2" charset="-122"/>
              <a:ea typeface="方正姚体" panose="02010601030101010101" pitchFamily="2" charset="-122"/>
              <a:cs typeface="方正小标宋_GBK" panose="02000000000000000000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endParaRPr lang="en-US" altLang="zh-CN" sz="2800" dirty="0" smtClean="0">
              <a:latin typeface="方正姚体" panose="02010601030101010101" pitchFamily="2" charset="-122"/>
              <a:ea typeface="方正姚体" panose="02010601030101010101" pitchFamily="2" charset="-122"/>
              <a:cs typeface="方正小标宋_GBK" panose="02000000000000000000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 smtClean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      </a:t>
            </a:r>
            <a:endParaRPr lang="zh-CN" altLang="en-US" sz="2800" dirty="0">
              <a:latin typeface="方正姚体" panose="02010601030101010101" pitchFamily="2" charset="-122"/>
              <a:ea typeface="方正姚体" panose="02010601030101010101" pitchFamily="2" charset="-122"/>
              <a:cs typeface="方正小标宋_GBK" panose="020000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"/>
          <p:cNvSpPr/>
          <p:nvPr/>
        </p:nvSpPr>
        <p:spPr>
          <a:xfrm>
            <a:off x="4229670" y="4171785"/>
            <a:ext cx="5394570" cy="7810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" name="Freeform 26"/>
          <p:cNvSpPr/>
          <p:nvPr/>
        </p:nvSpPr>
        <p:spPr>
          <a:xfrm rot="20369329" flipH="1">
            <a:off x="9430534" y="-340951"/>
            <a:ext cx="3326796" cy="4306109"/>
          </a:xfrm>
          <a:custGeom>
            <a:avLst/>
            <a:gdLst>
              <a:gd name="connsiteX0" fmla="*/ 2246905 w 3326796"/>
              <a:gd name="connsiteY0" fmla="*/ 0 h 4306109"/>
              <a:gd name="connsiteX1" fmla="*/ 0 w 3326796"/>
              <a:gd name="connsiteY1" fmla="*/ 840584 h 4306109"/>
              <a:gd name="connsiteX2" fmla="*/ 1296478 w 3326796"/>
              <a:gd name="connsiteY2" fmla="*/ 4306109 h 4306109"/>
              <a:gd name="connsiteX3" fmla="*/ 1365385 w 3326796"/>
              <a:gd name="connsiteY3" fmla="*/ 4293307 h 4306109"/>
              <a:gd name="connsiteX4" fmla="*/ 2052951 w 3326796"/>
              <a:gd name="connsiteY4" fmla="*/ 4046543 h 4306109"/>
              <a:gd name="connsiteX5" fmla="*/ 3323853 w 3326796"/>
              <a:gd name="connsiteY5" fmla="*/ 1895945 h 4306109"/>
              <a:gd name="connsiteX6" fmla="*/ 3170780 w 3326796"/>
              <a:gd name="connsiteY6" fmla="*/ 887963 h 4306109"/>
              <a:gd name="connsiteX7" fmla="*/ 2479941 w 3326796"/>
              <a:gd name="connsiteY7" fmla="*/ 100139 h 4306109"/>
              <a:gd name="connsiteX8" fmla="*/ 2322845 w 3326796"/>
              <a:gd name="connsiteY8" fmla="*/ 26024 h 430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6796" h="4306109">
                <a:moveTo>
                  <a:pt x="2246905" y="0"/>
                </a:moveTo>
                <a:lnTo>
                  <a:pt x="0" y="840584"/>
                </a:lnTo>
                <a:lnTo>
                  <a:pt x="1296478" y="4306109"/>
                </a:lnTo>
                <a:lnTo>
                  <a:pt x="1365385" y="4293307"/>
                </a:lnTo>
                <a:cubicBezTo>
                  <a:pt x="1606826" y="4241225"/>
                  <a:pt x="1839456" y="4161169"/>
                  <a:pt x="2052951" y="4046543"/>
                </a:cubicBezTo>
                <a:cubicBezTo>
                  <a:pt x="2858594" y="3613512"/>
                  <a:pt x="3277529" y="2741992"/>
                  <a:pt x="3323853" y="1895945"/>
                </a:cubicBezTo>
                <a:cubicBezTo>
                  <a:pt x="3337951" y="1553886"/>
                  <a:pt x="3303712" y="1208189"/>
                  <a:pt x="3170780" y="887963"/>
                </a:cubicBezTo>
                <a:cubicBezTo>
                  <a:pt x="3037850" y="567739"/>
                  <a:pt x="2802198" y="278446"/>
                  <a:pt x="2479941" y="100139"/>
                </a:cubicBezTo>
                <a:cubicBezTo>
                  <a:pt x="2429085" y="72392"/>
                  <a:pt x="2376624" y="47744"/>
                  <a:pt x="2322845" y="26024"/>
                </a:cubicBezTo>
                <a:close/>
              </a:path>
            </a:pathLst>
          </a:cu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" name="Freeform 23"/>
          <p:cNvSpPr/>
          <p:nvPr/>
        </p:nvSpPr>
        <p:spPr>
          <a:xfrm rot="13592941" flipH="1">
            <a:off x="2093256" y="-1717314"/>
            <a:ext cx="5079646" cy="4220014"/>
          </a:xfrm>
          <a:custGeom>
            <a:avLst/>
            <a:gdLst>
              <a:gd name="connsiteX0" fmla="*/ 0 w 5079646"/>
              <a:gd name="connsiteY0" fmla="*/ 0 h 4220014"/>
              <a:gd name="connsiteX1" fmla="*/ 3997789 w 5079646"/>
              <a:gd name="connsiteY1" fmla="*/ 4220014 h 4220014"/>
              <a:gd name="connsiteX2" fmla="*/ 4027512 w 5079646"/>
              <a:gd name="connsiteY2" fmla="*/ 4200702 h 4220014"/>
              <a:gd name="connsiteX3" fmla="*/ 5076899 w 5079646"/>
              <a:gd name="connsiteY3" fmla="*/ 2073137 h 4220014"/>
              <a:gd name="connsiteX4" fmla="*/ 4934036 w 5079646"/>
              <a:gd name="connsiteY4" fmla="*/ 1034307 h 4220014"/>
              <a:gd name="connsiteX5" fmla="*/ 4289270 w 5079646"/>
              <a:gd name="connsiteY5" fmla="*/ 222370 h 4220014"/>
              <a:gd name="connsiteX6" fmla="*/ 2999735 w 5079646"/>
              <a:gd name="connsiteY6" fmla="*/ 59232 h 4220014"/>
              <a:gd name="connsiteX7" fmla="*/ 1851185 w 5079646"/>
              <a:gd name="connsiteY7" fmla="*/ 503641 h 4220014"/>
              <a:gd name="connsiteX8" fmla="*/ 1670725 w 5079646"/>
              <a:gd name="connsiteY8" fmla="*/ 548645 h 4220014"/>
              <a:gd name="connsiteX9" fmla="*/ 516537 w 5079646"/>
              <a:gd name="connsiteY9" fmla="*/ 164240 h 4220014"/>
              <a:gd name="connsiteX10" fmla="*/ 98938 w 5079646"/>
              <a:gd name="connsiteY10" fmla="*/ 13738 h 422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79646" h="4220014">
                <a:moveTo>
                  <a:pt x="0" y="0"/>
                </a:moveTo>
                <a:lnTo>
                  <a:pt x="3997789" y="4220014"/>
                </a:lnTo>
                <a:lnTo>
                  <a:pt x="4027512" y="4200702"/>
                </a:lnTo>
                <a:cubicBezTo>
                  <a:pt x="4690185" y="3731103"/>
                  <a:pt x="5036366" y="2890584"/>
                  <a:pt x="5076899" y="2073137"/>
                </a:cubicBezTo>
                <a:cubicBezTo>
                  <a:pt x="5090058" y="1720611"/>
                  <a:pt x="5058101" y="1364333"/>
                  <a:pt x="4934036" y="1034307"/>
                </a:cubicBezTo>
                <a:cubicBezTo>
                  <a:pt x="4809970" y="704283"/>
                  <a:pt x="4590034" y="406134"/>
                  <a:pt x="4289270" y="222370"/>
                </a:cubicBezTo>
                <a:cubicBezTo>
                  <a:pt x="3909552" y="-6398"/>
                  <a:pt x="3433966" y="-30775"/>
                  <a:pt x="2999735" y="59232"/>
                </a:cubicBezTo>
                <a:cubicBezTo>
                  <a:pt x="2597460" y="143614"/>
                  <a:pt x="2219624" y="321752"/>
                  <a:pt x="1851185" y="503641"/>
                </a:cubicBezTo>
                <a:cubicBezTo>
                  <a:pt x="1794792" y="531768"/>
                  <a:pt x="1732759" y="546770"/>
                  <a:pt x="1670725" y="548645"/>
                </a:cubicBezTo>
                <a:cubicBezTo>
                  <a:pt x="1260932" y="582398"/>
                  <a:pt x="881215" y="355505"/>
                  <a:pt x="516537" y="164240"/>
                </a:cubicBezTo>
                <a:cubicBezTo>
                  <a:pt x="379782" y="92516"/>
                  <a:pt x="240120" y="41359"/>
                  <a:pt x="98938" y="13738"/>
                </a:cubicBezTo>
                <a:close/>
              </a:path>
            </a:pathLst>
          </a:custGeom>
          <a:pattFill prst="pct10">
            <a:fgClr>
              <a:schemeClr val="accent4"/>
            </a:fgClr>
            <a:bgClr>
              <a:schemeClr val="bg1"/>
            </a:bgClr>
          </a:pattFill>
          <a:ln w="2038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Freeform 2"/>
          <p:cNvSpPr/>
          <p:nvPr/>
        </p:nvSpPr>
        <p:spPr>
          <a:xfrm rot="5400000">
            <a:off x="-89451" y="2126212"/>
            <a:ext cx="5337175" cy="4126401"/>
          </a:xfrm>
          <a:custGeom>
            <a:avLst/>
            <a:gdLst>
              <a:gd name="connsiteX0" fmla="*/ 741596 w 6762750"/>
              <a:gd name="connsiteY0" fmla="*/ 0 h 4449489"/>
              <a:gd name="connsiteX1" fmla="*/ 6762750 w 6762750"/>
              <a:gd name="connsiteY1" fmla="*/ 0 h 4449489"/>
              <a:gd name="connsiteX2" fmla="*/ 6762750 w 6762750"/>
              <a:gd name="connsiteY2" fmla="*/ 4449489 h 4449489"/>
              <a:gd name="connsiteX3" fmla="*/ 741596 w 6762750"/>
              <a:gd name="connsiteY3" fmla="*/ 4449489 h 4449489"/>
              <a:gd name="connsiteX4" fmla="*/ 0 w 6762750"/>
              <a:gd name="connsiteY4" fmla="*/ 3707893 h 4449489"/>
              <a:gd name="connsiteX5" fmla="*/ 0 w 6762750"/>
              <a:gd name="connsiteY5" fmla="*/ 741596 h 4449489"/>
              <a:gd name="connsiteX6" fmla="*/ 741596 w 6762750"/>
              <a:gd name="connsiteY6" fmla="*/ 0 h 444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2750" h="4449489">
                <a:moveTo>
                  <a:pt x="741596" y="0"/>
                </a:moveTo>
                <a:lnTo>
                  <a:pt x="6762750" y="0"/>
                </a:lnTo>
                <a:lnTo>
                  <a:pt x="6762750" y="4449489"/>
                </a:lnTo>
                <a:lnTo>
                  <a:pt x="741596" y="4449489"/>
                </a:lnTo>
                <a:cubicBezTo>
                  <a:pt x="332024" y="4449489"/>
                  <a:pt x="0" y="4117465"/>
                  <a:pt x="0" y="3707893"/>
                </a:cubicBezTo>
                <a:lnTo>
                  <a:pt x="0" y="741596"/>
                </a:lnTo>
                <a:cubicBezTo>
                  <a:pt x="0" y="332024"/>
                  <a:pt x="332024" y="0"/>
                  <a:pt x="741596" y="0"/>
                </a:cubicBezTo>
                <a:close/>
              </a:path>
            </a:pathLst>
          </a:cu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" name="Rounded Rectangle 3"/>
          <p:cNvSpPr/>
          <p:nvPr/>
        </p:nvSpPr>
        <p:spPr>
          <a:xfrm>
            <a:off x="4229671" y="3228723"/>
            <a:ext cx="4517465" cy="7810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Oval 4"/>
          <p:cNvSpPr/>
          <p:nvPr/>
        </p:nvSpPr>
        <p:spPr>
          <a:xfrm>
            <a:off x="4229672" y="3228724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493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C70F4"/>
              </a:solidFill>
              <a:cs typeface="+mn-ea"/>
              <a:sym typeface="+mn-lt"/>
            </a:endParaRPr>
          </a:p>
        </p:txBody>
      </p:sp>
      <p:sp>
        <p:nvSpPr>
          <p:cNvPr id="7" name="Rectangle 5"/>
          <p:cNvSpPr/>
          <p:nvPr/>
        </p:nvSpPr>
        <p:spPr>
          <a:xfrm flipH="1">
            <a:off x="4326490" y="3372360"/>
            <a:ext cx="475654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zh-CN" sz="3200" b="1" i="1" dirty="0">
                <a:solidFill>
                  <a:srgbClr val="3C70F4"/>
                </a:solidFill>
                <a:cs typeface="+mn-ea"/>
                <a:sym typeface="+mn-lt"/>
              </a:rPr>
              <a:t>1</a:t>
            </a:r>
            <a:endParaRPr lang="en-US" sz="3200" b="1" i="1" dirty="0">
              <a:solidFill>
                <a:srgbClr val="3C70F4"/>
              </a:solidFill>
              <a:cs typeface="+mn-ea"/>
              <a:sym typeface="+mn-lt"/>
            </a:endParaRPr>
          </a:p>
        </p:txBody>
      </p:sp>
      <p:sp>
        <p:nvSpPr>
          <p:cNvPr id="10" name="Oval 8"/>
          <p:cNvSpPr/>
          <p:nvPr/>
        </p:nvSpPr>
        <p:spPr>
          <a:xfrm>
            <a:off x="4229672" y="4176160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493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C70F4"/>
              </a:solidFill>
              <a:cs typeface="+mn-ea"/>
              <a:sym typeface="+mn-lt"/>
            </a:endParaRPr>
          </a:p>
        </p:txBody>
      </p:sp>
      <p:sp>
        <p:nvSpPr>
          <p:cNvPr id="11" name="Rectangle 9"/>
          <p:cNvSpPr/>
          <p:nvPr/>
        </p:nvSpPr>
        <p:spPr>
          <a:xfrm flipH="1">
            <a:off x="4312520" y="4319796"/>
            <a:ext cx="475654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zh-CN" sz="3200" b="1" i="1" dirty="0">
                <a:solidFill>
                  <a:srgbClr val="3C70F4"/>
                </a:solidFill>
                <a:cs typeface="+mn-ea"/>
                <a:sym typeface="+mn-lt"/>
              </a:rPr>
              <a:t>2</a:t>
            </a:r>
            <a:endParaRPr lang="en-US" sz="3200" b="1" i="1" dirty="0">
              <a:solidFill>
                <a:srgbClr val="3C70F4"/>
              </a:solidFill>
              <a:cs typeface="+mn-ea"/>
              <a:sym typeface="+mn-lt"/>
            </a:endParaRPr>
          </a:p>
        </p:txBody>
      </p:sp>
      <p:grpSp>
        <p:nvGrpSpPr>
          <p:cNvPr id="22" name="Group 28"/>
          <p:cNvGrpSpPr/>
          <p:nvPr/>
        </p:nvGrpSpPr>
        <p:grpSpPr>
          <a:xfrm>
            <a:off x="1144747" y="2206736"/>
            <a:ext cx="1099277" cy="924940"/>
            <a:chOff x="2670175" y="2913063"/>
            <a:chExt cx="360363" cy="303212"/>
          </a:xfrm>
          <a:solidFill>
            <a:schemeClr val="bg1"/>
          </a:solidFill>
        </p:grpSpPr>
        <p:sp>
          <p:nvSpPr>
            <p:cNvPr id="23" name="Freeform 29"/>
            <p:cNvSpPr>
              <a:spLocks noEditPoints="1"/>
            </p:cNvSpPr>
            <p:nvPr/>
          </p:nvSpPr>
          <p:spPr bwMode="auto">
            <a:xfrm>
              <a:off x="2805113" y="2913063"/>
              <a:ext cx="225425" cy="258763"/>
            </a:xfrm>
            <a:custGeom>
              <a:avLst/>
              <a:gdLst>
                <a:gd name="T0" fmla="*/ 52 w 60"/>
                <a:gd name="T1" fmla="*/ 24 h 68"/>
                <a:gd name="T2" fmla="*/ 52 w 60"/>
                <a:gd name="T3" fmla="*/ 2 h 68"/>
                <a:gd name="T4" fmla="*/ 51 w 60"/>
                <a:gd name="T5" fmla="*/ 0 h 68"/>
                <a:gd name="T6" fmla="*/ 49 w 60"/>
                <a:gd name="T7" fmla="*/ 0 h 68"/>
                <a:gd name="T8" fmla="*/ 46 w 60"/>
                <a:gd name="T9" fmla="*/ 2 h 68"/>
                <a:gd name="T10" fmla="*/ 0 w 60"/>
                <a:gd name="T11" fmla="*/ 15 h 68"/>
                <a:gd name="T12" fmla="*/ 0 w 60"/>
                <a:gd name="T13" fmla="*/ 53 h 68"/>
                <a:gd name="T14" fmla="*/ 46 w 60"/>
                <a:gd name="T15" fmla="*/ 66 h 68"/>
                <a:gd name="T16" fmla="*/ 50 w 60"/>
                <a:gd name="T17" fmla="*/ 68 h 68"/>
                <a:gd name="T18" fmla="*/ 51 w 60"/>
                <a:gd name="T19" fmla="*/ 68 h 68"/>
                <a:gd name="T20" fmla="*/ 52 w 60"/>
                <a:gd name="T21" fmla="*/ 66 h 68"/>
                <a:gd name="T22" fmla="*/ 52 w 60"/>
                <a:gd name="T23" fmla="*/ 44 h 68"/>
                <a:gd name="T24" fmla="*/ 60 w 60"/>
                <a:gd name="T25" fmla="*/ 36 h 68"/>
                <a:gd name="T26" fmla="*/ 60 w 60"/>
                <a:gd name="T27" fmla="*/ 32 h 68"/>
                <a:gd name="T28" fmla="*/ 52 w 60"/>
                <a:gd name="T29" fmla="*/ 24 h 68"/>
                <a:gd name="T30" fmla="*/ 56 w 60"/>
                <a:gd name="T31" fmla="*/ 36 h 68"/>
                <a:gd name="T32" fmla="*/ 52 w 60"/>
                <a:gd name="T33" fmla="*/ 40 h 68"/>
                <a:gd name="T34" fmla="*/ 52 w 60"/>
                <a:gd name="T35" fmla="*/ 28 h 68"/>
                <a:gd name="T36" fmla="*/ 56 w 60"/>
                <a:gd name="T37" fmla="*/ 32 h 68"/>
                <a:gd name="T38" fmla="*/ 56 w 60"/>
                <a:gd name="T39" fmla="*/ 3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68">
                  <a:moveTo>
                    <a:pt x="52" y="24"/>
                  </a:move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2" y="1"/>
                    <a:pt x="51" y="0"/>
                  </a:cubicBezTo>
                  <a:cubicBezTo>
                    <a:pt x="51" y="0"/>
                    <a:pt x="50" y="0"/>
                    <a:pt x="49" y="0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33" y="8"/>
                    <a:pt x="21" y="13"/>
                    <a:pt x="0" y="15"/>
                  </a:cubicBezTo>
                  <a:cubicBezTo>
                    <a:pt x="0" y="16"/>
                    <a:pt x="0" y="52"/>
                    <a:pt x="0" y="53"/>
                  </a:cubicBezTo>
                  <a:cubicBezTo>
                    <a:pt x="21" y="55"/>
                    <a:pt x="33" y="60"/>
                    <a:pt x="46" y="66"/>
                  </a:cubicBezTo>
                  <a:cubicBezTo>
                    <a:pt x="46" y="66"/>
                    <a:pt x="49" y="68"/>
                    <a:pt x="50" y="68"/>
                  </a:cubicBezTo>
                  <a:cubicBezTo>
                    <a:pt x="50" y="68"/>
                    <a:pt x="51" y="68"/>
                    <a:pt x="51" y="68"/>
                  </a:cubicBezTo>
                  <a:cubicBezTo>
                    <a:pt x="52" y="67"/>
                    <a:pt x="52" y="67"/>
                    <a:pt x="52" y="66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44"/>
                    <a:pt x="60" y="40"/>
                    <a:pt x="60" y="36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28"/>
                    <a:pt x="56" y="24"/>
                    <a:pt x="52" y="24"/>
                  </a:cubicBezTo>
                  <a:close/>
                  <a:moveTo>
                    <a:pt x="56" y="36"/>
                  </a:moveTo>
                  <a:cubicBezTo>
                    <a:pt x="56" y="38"/>
                    <a:pt x="54" y="40"/>
                    <a:pt x="52" y="40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4" y="28"/>
                    <a:pt x="56" y="30"/>
                    <a:pt x="56" y="32"/>
                  </a:cubicBezTo>
                  <a:lnTo>
                    <a:pt x="5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4" name="Freeform 30"/>
            <p:cNvSpPr/>
            <p:nvPr/>
          </p:nvSpPr>
          <p:spPr bwMode="auto">
            <a:xfrm>
              <a:off x="2670175" y="2973388"/>
              <a:ext cx="90488" cy="136525"/>
            </a:xfrm>
            <a:custGeom>
              <a:avLst/>
              <a:gdLst>
                <a:gd name="T0" fmla="*/ 14 w 24"/>
                <a:gd name="T1" fmla="*/ 0 h 36"/>
                <a:gd name="T2" fmla="*/ 0 w 24"/>
                <a:gd name="T3" fmla="*/ 14 h 36"/>
                <a:gd name="T4" fmla="*/ 0 w 24"/>
                <a:gd name="T5" fmla="*/ 22 h 36"/>
                <a:gd name="T6" fmla="*/ 14 w 24"/>
                <a:gd name="T7" fmla="*/ 36 h 36"/>
                <a:gd name="T8" fmla="*/ 18 w 24"/>
                <a:gd name="T9" fmla="*/ 36 h 36"/>
                <a:gd name="T10" fmla="*/ 24 w 24"/>
                <a:gd name="T11" fmla="*/ 36 h 36"/>
                <a:gd name="T12" fmla="*/ 24 w 24"/>
                <a:gd name="T13" fmla="*/ 0 h 36"/>
                <a:gd name="T14" fmla="*/ 18 w 24"/>
                <a:gd name="T15" fmla="*/ 0 h 36"/>
                <a:gd name="T16" fmla="*/ 14 w 24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6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0"/>
                    <a:pt x="6" y="36"/>
                    <a:pt x="14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20" y="36"/>
                    <a:pt x="22" y="36"/>
                    <a:pt x="24" y="36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0"/>
                    <a:pt x="18" y="0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5" name="Freeform 31"/>
            <p:cNvSpPr/>
            <p:nvPr/>
          </p:nvSpPr>
          <p:spPr bwMode="auto">
            <a:xfrm>
              <a:off x="2774950" y="2959100"/>
              <a:ext cx="76200" cy="257175"/>
            </a:xfrm>
            <a:custGeom>
              <a:avLst/>
              <a:gdLst>
                <a:gd name="T0" fmla="*/ 19 w 20"/>
                <a:gd name="T1" fmla="*/ 64 h 68"/>
                <a:gd name="T2" fmla="*/ 15 w 20"/>
                <a:gd name="T3" fmla="*/ 62 h 68"/>
                <a:gd name="T4" fmla="*/ 4 w 20"/>
                <a:gd name="T5" fmla="*/ 42 h 68"/>
                <a:gd name="T6" fmla="*/ 4 w 20"/>
                <a:gd name="T7" fmla="*/ 40 h 68"/>
                <a:gd name="T8" fmla="*/ 4 w 20"/>
                <a:gd name="T9" fmla="*/ 40 h 68"/>
                <a:gd name="T10" fmla="*/ 4 w 20"/>
                <a:gd name="T11" fmla="*/ 2 h 68"/>
                <a:gd name="T12" fmla="*/ 2 w 20"/>
                <a:gd name="T13" fmla="*/ 0 h 68"/>
                <a:gd name="T14" fmla="*/ 0 w 20"/>
                <a:gd name="T15" fmla="*/ 2 h 68"/>
                <a:gd name="T16" fmla="*/ 0 w 20"/>
                <a:gd name="T17" fmla="*/ 40 h 68"/>
                <a:gd name="T18" fmla="*/ 3 w 20"/>
                <a:gd name="T19" fmla="*/ 54 h 68"/>
                <a:gd name="T20" fmla="*/ 5 w 20"/>
                <a:gd name="T21" fmla="*/ 56 h 68"/>
                <a:gd name="T22" fmla="*/ 9 w 20"/>
                <a:gd name="T23" fmla="*/ 61 h 68"/>
                <a:gd name="T24" fmla="*/ 17 w 20"/>
                <a:gd name="T25" fmla="*/ 68 h 68"/>
                <a:gd name="T26" fmla="*/ 17 w 20"/>
                <a:gd name="T27" fmla="*/ 68 h 68"/>
                <a:gd name="T28" fmla="*/ 19 w 20"/>
                <a:gd name="T29" fmla="*/ 68 h 68"/>
                <a:gd name="T30" fmla="*/ 19 w 20"/>
                <a:gd name="T31" fmla="*/ 67 h 68"/>
                <a:gd name="T32" fmla="*/ 19 w 20"/>
                <a:gd name="T33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68">
                  <a:moveTo>
                    <a:pt x="19" y="64"/>
                  </a:moveTo>
                  <a:cubicBezTo>
                    <a:pt x="18" y="64"/>
                    <a:pt x="17" y="63"/>
                    <a:pt x="15" y="62"/>
                  </a:cubicBezTo>
                  <a:cubicBezTo>
                    <a:pt x="9" y="57"/>
                    <a:pt x="5" y="50"/>
                    <a:pt x="4" y="42"/>
                  </a:cubicBezTo>
                  <a:cubicBezTo>
                    <a:pt x="4" y="42"/>
                    <a:pt x="4" y="41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5"/>
                    <a:pt x="1" y="50"/>
                    <a:pt x="3" y="54"/>
                  </a:cubicBezTo>
                  <a:cubicBezTo>
                    <a:pt x="4" y="55"/>
                    <a:pt x="4" y="56"/>
                    <a:pt x="5" y="56"/>
                  </a:cubicBezTo>
                  <a:cubicBezTo>
                    <a:pt x="6" y="58"/>
                    <a:pt x="7" y="60"/>
                    <a:pt x="9" y="61"/>
                  </a:cubicBezTo>
                  <a:cubicBezTo>
                    <a:pt x="11" y="64"/>
                    <a:pt x="14" y="66"/>
                    <a:pt x="17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8" y="68"/>
                    <a:pt x="19" y="68"/>
                    <a:pt x="19" y="68"/>
                  </a:cubicBezTo>
                  <a:cubicBezTo>
                    <a:pt x="19" y="68"/>
                    <a:pt x="19" y="67"/>
                    <a:pt x="19" y="67"/>
                  </a:cubicBezTo>
                  <a:cubicBezTo>
                    <a:pt x="20" y="66"/>
                    <a:pt x="20" y="65"/>
                    <a:pt x="19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884215" y="3323854"/>
            <a:ext cx="32966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内容简介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Synergistically utilize technically sound portals with frictionless chains. Dramatically customize…"/>
          <p:cNvSpPr txBox="1"/>
          <p:nvPr/>
        </p:nvSpPr>
        <p:spPr>
          <a:xfrm>
            <a:off x="1793319" y="4176160"/>
            <a:ext cx="2436353" cy="65017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altLang="zh-CN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Roboto Slab" charset="0"/>
                <a:cs typeface="Times New Roman" panose="02020603050405020304" pitchFamily="18" charset="0"/>
                <a:sym typeface="+mn-lt"/>
              </a:rPr>
              <a:t>Contents</a:t>
            </a:r>
            <a:endParaRPr lang="en-US" altLang="zh-CN" sz="3200" kern="0" dirty="0">
              <a:solidFill>
                <a:schemeClr val="bg1"/>
              </a:solidFill>
              <a:latin typeface="Times New Roman" panose="02020603050405020304" pitchFamily="18" charset="0"/>
              <a:ea typeface="Roboto Slab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013414" y="3388759"/>
            <a:ext cx="3390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rPr>
              <a:t>外文学术资源的重要性</a:t>
            </a:r>
            <a:endParaRPr sz="24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093570" y="4312549"/>
            <a:ext cx="4336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rPr>
              <a:t>新学术系列产品的使用方式</a:t>
            </a:r>
            <a:endParaRPr lang="zh-CN" altLang="en-US" sz="24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+mn-ea"/>
              <a:sym typeface="+mn-lt"/>
            </a:endParaRPr>
          </a:p>
        </p:txBody>
      </p:sp>
      <p:pic>
        <p:nvPicPr>
          <p:cNvPr id="21" name="图片 20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845" y="-353060"/>
            <a:ext cx="3455035" cy="2218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6"/>
          <p:cNvSpPr/>
          <p:nvPr/>
        </p:nvSpPr>
        <p:spPr>
          <a:xfrm rot="19439292" flipH="1">
            <a:off x="2869991" y="1333446"/>
            <a:ext cx="10023655" cy="6676682"/>
          </a:xfrm>
          <a:custGeom>
            <a:avLst/>
            <a:gdLst>
              <a:gd name="connsiteX0" fmla="*/ 1334208 w 10023655"/>
              <a:gd name="connsiteY0" fmla="*/ 235934 h 6676682"/>
              <a:gd name="connsiteX1" fmla="*/ 891339 w 10023655"/>
              <a:gd name="connsiteY1" fmla="*/ 557836 h 6676682"/>
              <a:gd name="connsiteX2" fmla="*/ 846986 w 10023655"/>
              <a:gd name="connsiteY2" fmla="*/ 597609 h 6676682"/>
              <a:gd name="connsiteX3" fmla="*/ 114000 w 10023655"/>
              <a:gd name="connsiteY3" fmla="*/ 1761458 h 6676682"/>
              <a:gd name="connsiteX4" fmla="*/ 215393 w 10023655"/>
              <a:gd name="connsiteY4" fmla="*/ 3934092 h 6676682"/>
              <a:gd name="connsiteX5" fmla="*/ 315484 w 10023655"/>
              <a:gd name="connsiteY5" fmla="*/ 4227650 h 6676682"/>
              <a:gd name="connsiteX6" fmla="*/ 1238935 w 10023655"/>
              <a:gd name="connsiteY6" fmla="*/ 5498121 h 6676682"/>
              <a:gd name="connsiteX7" fmla="*/ 1417222 w 10023655"/>
              <a:gd name="connsiteY7" fmla="*/ 5640790 h 6676682"/>
              <a:gd name="connsiteX8" fmla="*/ 1927912 w 10023655"/>
              <a:gd name="connsiteY8" fmla="*/ 5961928 h 6676682"/>
              <a:gd name="connsiteX9" fmla="*/ 3620797 w 10023655"/>
              <a:gd name="connsiteY9" fmla="*/ 6563682 h 6676682"/>
              <a:gd name="connsiteX10" fmla="*/ 4137337 w 10023655"/>
              <a:gd name="connsiteY10" fmla="*/ 6676682 h 6676682"/>
              <a:gd name="connsiteX11" fmla="*/ 10023655 w 10023655"/>
              <a:gd name="connsiteY11" fmla="*/ 2398169 h 6676682"/>
              <a:gd name="connsiteX12" fmla="*/ 10018341 w 10023655"/>
              <a:gd name="connsiteY12" fmla="*/ 2330418 h 6676682"/>
              <a:gd name="connsiteX13" fmla="*/ 9834204 w 10023655"/>
              <a:gd name="connsiteY13" fmla="*/ 1564780 h 6676682"/>
              <a:gd name="connsiteX14" fmla="*/ 8868099 w 10023655"/>
              <a:gd name="connsiteY14" fmla="*/ 348190 h 6676682"/>
              <a:gd name="connsiteX15" fmla="*/ 6935888 w 10023655"/>
              <a:gd name="connsiteY15" fmla="*/ 103748 h 6676682"/>
              <a:gd name="connsiteX16" fmla="*/ 5214924 w 10023655"/>
              <a:gd name="connsiteY16" fmla="*/ 769641 h 6676682"/>
              <a:gd name="connsiteX17" fmla="*/ 4944527 w 10023655"/>
              <a:gd name="connsiteY17" fmla="*/ 837074 h 6676682"/>
              <a:gd name="connsiteX18" fmla="*/ 3215114 w 10023655"/>
              <a:gd name="connsiteY18" fmla="*/ 261090 h 6676682"/>
              <a:gd name="connsiteX19" fmla="*/ 1522317 w 10023655"/>
              <a:gd name="connsiteY19" fmla="*/ 143083 h 6676682"/>
              <a:gd name="connsiteX20" fmla="*/ 1405746 w 10023655"/>
              <a:gd name="connsiteY20" fmla="*/ 196726 h 667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023655" h="6676682">
                <a:moveTo>
                  <a:pt x="1334208" y="235934"/>
                </a:moveTo>
                <a:lnTo>
                  <a:pt x="891339" y="557836"/>
                </a:lnTo>
                <a:lnTo>
                  <a:pt x="846986" y="597609"/>
                </a:lnTo>
                <a:cubicBezTo>
                  <a:pt x="498867" y="926017"/>
                  <a:pt x="217864" y="1355810"/>
                  <a:pt x="114000" y="1761458"/>
                </a:cubicBezTo>
                <a:cubicBezTo>
                  <a:pt x="-80699" y="2523583"/>
                  <a:pt x="-12307" y="3208266"/>
                  <a:pt x="215393" y="3934092"/>
                </a:cubicBezTo>
                <a:lnTo>
                  <a:pt x="315484" y="4227650"/>
                </a:lnTo>
                <a:lnTo>
                  <a:pt x="1238935" y="5498121"/>
                </a:lnTo>
                <a:lnTo>
                  <a:pt x="1417222" y="5640790"/>
                </a:lnTo>
                <a:cubicBezTo>
                  <a:pt x="1579530" y="5760509"/>
                  <a:pt x="1751168" y="5867804"/>
                  <a:pt x="1927912" y="5961928"/>
                </a:cubicBezTo>
                <a:cubicBezTo>
                  <a:pt x="2458143" y="6244301"/>
                  <a:pt x="3034321" y="6423944"/>
                  <a:pt x="3620797" y="6563682"/>
                </a:cubicBezTo>
                <a:lnTo>
                  <a:pt x="4137337" y="6676682"/>
                </a:lnTo>
                <a:lnTo>
                  <a:pt x="10023655" y="2398169"/>
                </a:lnTo>
                <a:lnTo>
                  <a:pt x="10018341" y="2330418"/>
                </a:lnTo>
                <a:cubicBezTo>
                  <a:pt x="9985597" y="2069118"/>
                  <a:pt x="9927152" y="1812032"/>
                  <a:pt x="9834204" y="1564780"/>
                </a:cubicBezTo>
                <a:cubicBezTo>
                  <a:pt x="9648305" y="1070278"/>
                  <a:pt x="9318759" y="623538"/>
                  <a:pt x="8868099" y="348190"/>
                </a:cubicBezTo>
                <a:cubicBezTo>
                  <a:pt x="8299138" y="5409"/>
                  <a:pt x="7586530" y="-31117"/>
                  <a:pt x="6935888" y="103748"/>
                </a:cubicBezTo>
                <a:cubicBezTo>
                  <a:pt x="6333128" y="230184"/>
                  <a:pt x="5766985" y="497102"/>
                  <a:pt x="5214924" y="769641"/>
                </a:cubicBezTo>
                <a:cubicBezTo>
                  <a:pt x="5130425" y="811786"/>
                  <a:pt x="5037477" y="834264"/>
                  <a:pt x="4944527" y="837074"/>
                </a:cubicBezTo>
                <a:cubicBezTo>
                  <a:pt x="4330501" y="887649"/>
                  <a:pt x="3761540" y="547677"/>
                  <a:pt x="3215114" y="261090"/>
                </a:cubicBezTo>
                <a:cubicBezTo>
                  <a:pt x="2668687" y="-25498"/>
                  <a:pt x="2091278" y="-92930"/>
                  <a:pt x="1522317" y="143083"/>
                </a:cubicBezTo>
                <a:cubicBezTo>
                  <a:pt x="1483412" y="159239"/>
                  <a:pt x="1444519" y="177162"/>
                  <a:pt x="1405746" y="196726"/>
                </a:cubicBezTo>
                <a:close/>
              </a:path>
            </a:pathLst>
          </a:custGeom>
          <a:pattFill prst="pct10">
            <a:fgClr>
              <a:srgbClr val="0B9AF2"/>
            </a:fgClr>
            <a:bgClr>
              <a:srgbClr val="FFFFFF"/>
            </a:bgClr>
          </a:pattFill>
          <a:ln w="2038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Freeform 32"/>
          <p:cNvSpPr/>
          <p:nvPr/>
        </p:nvSpPr>
        <p:spPr>
          <a:xfrm rot="2748584" flipH="1">
            <a:off x="-1428196" y="582110"/>
            <a:ext cx="5092599" cy="3670897"/>
          </a:xfrm>
          <a:custGeom>
            <a:avLst/>
            <a:gdLst>
              <a:gd name="connsiteX0" fmla="*/ 5092599 w 5092599"/>
              <a:gd name="connsiteY0" fmla="*/ 966412 h 3670897"/>
              <a:gd name="connsiteX1" fmla="*/ 4170790 w 5092599"/>
              <a:gd name="connsiteY1" fmla="*/ 18172 h 3670897"/>
              <a:gd name="connsiteX2" fmla="*/ 4076294 w 5092599"/>
              <a:gd name="connsiteY2" fmla="*/ 20206 h 3670897"/>
              <a:gd name="connsiteX3" fmla="*/ 3804046 w 5092599"/>
              <a:gd name="connsiteY3" fmla="*/ 56901 h 3670897"/>
              <a:gd name="connsiteX4" fmla="*/ 2860169 w 5092599"/>
              <a:gd name="connsiteY4" fmla="*/ 422116 h 3670897"/>
              <a:gd name="connsiteX5" fmla="*/ 2711867 w 5092599"/>
              <a:gd name="connsiteY5" fmla="*/ 459100 h 3670897"/>
              <a:gd name="connsiteX6" fmla="*/ 1763356 w 5092599"/>
              <a:gd name="connsiteY6" fmla="*/ 143197 h 3670897"/>
              <a:gd name="connsiteX7" fmla="*/ 834927 w 5092599"/>
              <a:gd name="connsiteY7" fmla="*/ 78475 h 3670897"/>
              <a:gd name="connsiteX8" fmla="*/ 62524 w 5092599"/>
              <a:gd name="connsiteY8" fmla="*/ 966086 h 3670897"/>
              <a:gd name="connsiteX9" fmla="*/ 176840 w 5092599"/>
              <a:gd name="connsiteY9" fmla="*/ 2329864 h 3670897"/>
              <a:gd name="connsiteX10" fmla="*/ 1057379 w 5092599"/>
              <a:gd name="connsiteY10" fmla="*/ 3269869 h 3670897"/>
              <a:gd name="connsiteX11" fmla="*/ 2308673 w 5092599"/>
              <a:gd name="connsiteY11" fmla="*/ 3670527 h 3670897"/>
              <a:gd name="connsiteX12" fmla="*/ 2310571 w 5092599"/>
              <a:gd name="connsiteY12" fmla="*/ 3670897 h 367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92599" h="3670897">
                <a:moveTo>
                  <a:pt x="5092599" y="966412"/>
                </a:moveTo>
                <a:lnTo>
                  <a:pt x="4170790" y="18172"/>
                </a:lnTo>
                <a:lnTo>
                  <a:pt x="4076294" y="20206"/>
                </a:lnTo>
                <a:cubicBezTo>
                  <a:pt x="3984595" y="25792"/>
                  <a:pt x="3893258" y="38409"/>
                  <a:pt x="3804046" y="56901"/>
                </a:cubicBezTo>
                <a:cubicBezTo>
                  <a:pt x="3473457" y="126246"/>
                  <a:pt x="3162951" y="272640"/>
                  <a:pt x="2860169" y="422116"/>
                </a:cubicBezTo>
                <a:cubicBezTo>
                  <a:pt x="2813825" y="445231"/>
                  <a:pt x="2762846" y="457559"/>
                  <a:pt x="2711867" y="459100"/>
                </a:cubicBezTo>
                <a:cubicBezTo>
                  <a:pt x="2375099" y="486838"/>
                  <a:pt x="2063048" y="300378"/>
                  <a:pt x="1763356" y="143197"/>
                </a:cubicBezTo>
                <a:cubicBezTo>
                  <a:pt x="1463664" y="-13985"/>
                  <a:pt x="1146979" y="-50969"/>
                  <a:pt x="834927" y="78475"/>
                </a:cubicBezTo>
                <a:cubicBezTo>
                  <a:pt x="493526" y="220246"/>
                  <a:pt x="153668" y="610117"/>
                  <a:pt x="62524" y="966086"/>
                </a:cubicBezTo>
                <a:cubicBezTo>
                  <a:pt x="-59515" y="1443793"/>
                  <a:pt x="6911" y="1866025"/>
                  <a:pt x="176840" y="2329864"/>
                </a:cubicBezTo>
                <a:cubicBezTo>
                  <a:pt x="326686" y="2741309"/>
                  <a:pt x="669633" y="3063377"/>
                  <a:pt x="1057379" y="3269869"/>
                </a:cubicBezTo>
                <a:cubicBezTo>
                  <a:pt x="1445126" y="3476362"/>
                  <a:pt x="1877672" y="3582690"/>
                  <a:pt x="2308673" y="3670527"/>
                </a:cubicBezTo>
                <a:lnTo>
                  <a:pt x="2310571" y="3670897"/>
                </a:lnTo>
                <a:close/>
              </a:path>
            </a:pathLst>
          </a:custGeom>
          <a:pattFill prst="pct10">
            <a:fgClr>
              <a:srgbClr val="3C70F4"/>
            </a:fgClr>
            <a:bgClr>
              <a:srgbClr val="FFFFFF"/>
            </a:bgClr>
          </a:pattFill>
          <a:ln w="2038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Freeform 34"/>
          <p:cNvSpPr/>
          <p:nvPr/>
        </p:nvSpPr>
        <p:spPr>
          <a:xfrm>
            <a:off x="1232381" y="2051050"/>
            <a:ext cx="4056062" cy="4806950"/>
          </a:xfrm>
          <a:custGeom>
            <a:avLst/>
            <a:gdLst>
              <a:gd name="connsiteX0" fmla="*/ 2028031 w 4056062"/>
              <a:gd name="connsiteY0" fmla="*/ 0 h 4806950"/>
              <a:gd name="connsiteX1" fmla="*/ 4056062 w 4056062"/>
              <a:gd name="connsiteY1" fmla="*/ 2028031 h 4806950"/>
              <a:gd name="connsiteX2" fmla="*/ 4056062 w 4056062"/>
              <a:gd name="connsiteY2" fmla="*/ 4806950 h 4806950"/>
              <a:gd name="connsiteX3" fmla="*/ 0 w 4056062"/>
              <a:gd name="connsiteY3" fmla="*/ 4806950 h 4806950"/>
              <a:gd name="connsiteX4" fmla="*/ 0 w 4056062"/>
              <a:gd name="connsiteY4" fmla="*/ 2028031 h 4806950"/>
              <a:gd name="connsiteX5" fmla="*/ 2028031 w 4056062"/>
              <a:gd name="connsiteY5" fmla="*/ 0 h 480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6062" h="4806950">
                <a:moveTo>
                  <a:pt x="2028031" y="0"/>
                </a:moveTo>
                <a:cubicBezTo>
                  <a:pt x="3148082" y="0"/>
                  <a:pt x="4056062" y="907980"/>
                  <a:pt x="4056062" y="2028031"/>
                </a:cubicBezTo>
                <a:lnTo>
                  <a:pt x="4056062" y="4806950"/>
                </a:lnTo>
                <a:lnTo>
                  <a:pt x="0" y="4806950"/>
                </a:lnTo>
                <a:lnTo>
                  <a:pt x="0" y="2028031"/>
                </a:lnTo>
                <a:cubicBezTo>
                  <a:pt x="0" y="907980"/>
                  <a:pt x="907980" y="0"/>
                  <a:pt x="2028031" y="0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1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Oval 6"/>
          <p:cNvSpPr/>
          <p:nvPr/>
        </p:nvSpPr>
        <p:spPr>
          <a:xfrm>
            <a:off x="1501820" y="2328981"/>
            <a:ext cx="3517184" cy="3517184"/>
          </a:xfrm>
          <a:prstGeom prst="ellipse">
            <a:avLst/>
          </a:pr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Freeform 37"/>
          <p:cNvSpPr/>
          <p:nvPr/>
        </p:nvSpPr>
        <p:spPr>
          <a:xfrm rot="19845976">
            <a:off x="6214277" y="116492"/>
            <a:ext cx="7289927" cy="6275024"/>
          </a:xfrm>
          <a:custGeom>
            <a:avLst/>
            <a:gdLst>
              <a:gd name="connsiteX0" fmla="*/ 5429501 w 7289927"/>
              <a:gd name="connsiteY0" fmla="*/ 407293 h 6275024"/>
              <a:gd name="connsiteX1" fmla="*/ 7289927 w 7289927"/>
              <a:gd name="connsiteY1" fmla="*/ 1448488 h 6275024"/>
              <a:gd name="connsiteX2" fmla="*/ 4588736 w 7289927"/>
              <a:gd name="connsiteY2" fmla="*/ 6275024 h 6275024"/>
              <a:gd name="connsiteX3" fmla="*/ 4333695 w 7289927"/>
              <a:gd name="connsiteY3" fmla="*/ 6234235 h 6275024"/>
              <a:gd name="connsiteX4" fmla="*/ 3863476 w 7289927"/>
              <a:gd name="connsiteY4" fmla="*/ 6142487 h 6275024"/>
              <a:gd name="connsiteX5" fmla="*/ 1769485 w 7289927"/>
              <a:gd name="connsiteY5" fmla="*/ 5472001 h 6275024"/>
              <a:gd name="connsiteX6" fmla="*/ 295935 w 7289927"/>
              <a:gd name="connsiteY6" fmla="*/ 3898939 h 6275024"/>
              <a:gd name="connsiteX7" fmla="*/ 104632 w 7289927"/>
              <a:gd name="connsiteY7" fmla="*/ 1616709 h 6275024"/>
              <a:gd name="connsiteX8" fmla="*/ 1397219 w 7289927"/>
              <a:gd name="connsiteY8" fmla="*/ 131326 h 6275024"/>
              <a:gd name="connsiteX9" fmla="*/ 2950909 w 7289927"/>
              <a:gd name="connsiteY9" fmla="*/ 239634 h 6275024"/>
              <a:gd name="connsiteX10" fmla="*/ 4538206 w 7289927"/>
              <a:gd name="connsiteY10" fmla="*/ 768286 h 6275024"/>
              <a:gd name="connsiteX11" fmla="*/ 4786384 w 7289927"/>
              <a:gd name="connsiteY11" fmla="*/ 706395 h 6275024"/>
              <a:gd name="connsiteX12" fmla="*/ 5169151 w 7289927"/>
              <a:gd name="connsiteY12" fmla="*/ 521689 h 627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89927" h="6275024">
                <a:moveTo>
                  <a:pt x="5429501" y="407293"/>
                </a:moveTo>
                <a:lnTo>
                  <a:pt x="7289927" y="1448488"/>
                </a:lnTo>
                <a:lnTo>
                  <a:pt x="4588736" y="6275024"/>
                </a:lnTo>
                <a:lnTo>
                  <a:pt x="4333695" y="6234235"/>
                </a:lnTo>
                <a:cubicBezTo>
                  <a:pt x="4176606" y="6205828"/>
                  <a:pt x="4019879" y="6174721"/>
                  <a:pt x="3863476" y="6142487"/>
                </a:cubicBezTo>
                <a:cubicBezTo>
                  <a:pt x="3142212" y="5995495"/>
                  <a:pt x="2418364" y="5817560"/>
                  <a:pt x="1769485" y="5472001"/>
                </a:cubicBezTo>
                <a:cubicBezTo>
                  <a:pt x="1120606" y="5126444"/>
                  <a:pt x="546697" y="4587476"/>
                  <a:pt x="295935" y="3898939"/>
                </a:cubicBezTo>
                <a:cubicBezTo>
                  <a:pt x="11567" y="3122722"/>
                  <a:pt x="-99596" y="2416134"/>
                  <a:pt x="104632" y="1616709"/>
                </a:cubicBezTo>
                <a:cubicBezTo>
                  <a:pt x="257158" y="1021007"/>
                  <a:pt x="825897" y="368574"/>
                  <a:pt x="1397219" y="131326"/>
                </a:cubicBezTo>
                <a:cubicBezTo>
                  <a:pt x="1919425" y="-85294"/>
                  <a:pt x="2449386" y="-23403"/>
                  <a:pt x="2950909" y="239634"/>
                </a:cubicBezTo>
                <a:cubicBezTo>
                  <a:pt x="3452433" y="502672"/>
                  <a:pt x="3974639" y="814705"/>
                  <a:pt x="4538206" y="768286"/>
                </a:cubicBezTo>
                <a:cubicBezTo>
                  <a:pt x="4623517" y="765708"/>
                  <a:pt x="4708828" y="745077"/>
                  <a:pt x="4786384" y="706395"/>
                </a:cubicBezTo>
                <a:cubicBezTo>
                  <a:pt x="4913057" y="643859"/>
                  <a:pt x="5040538" y="581646"/>
                  <a:pt x="5169151" y="521689"/>
                </a:cubicBezTo>
                <a:close/>
              </a:path>
            </a:pathLst>
          </a:cu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" name="Oval 12"/>
          <p:cNvSpPr/>
          <p:nvPr/>
        </p:nvSpPr>
        <p:spPr>
          <a:xfrm>
            <a:off x="4449098" y="1541489"/>
            <a:ext cx="673366" cy="673366"/>
          </a:xfrm>
          <a:prstGeom prst="ellipse">
            <a:avLst/>
          </a:prstGeom>
          <a:noFill/>
          <a:ln w="165100" cap="flat" cmpd="sng" algn="ctr">
            <a:solidFill>
              <a:srgbClr val="F3C54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96490" y="3289935"/>
            <a:ext cx="18122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Synergistically utilize technically sound portals with frictionless chains. Dramatically customize…"/>
          <p:cNvSpPr txBox="1"/>
          <p:nvPr/>
        </p:nvSpPr>
        <p:spPr>
          <a:xfrm>
            <a:off x="7244080" y="2145665"/>
            <a:ext cx="5030470" cy="203100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l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4800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rPr>
              <a:t>外文学术资源的</a:t>
            </a:r>
            <a:endParaRPr sz="4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ea"/>
              <a:sym typeface="+mn-lt"/>
            </a:endParaRPr>
          </a:p>
          <a:p>
            <a:pPr algn="l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4800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rPr>
              <a:t>重要性</a:t>
            </a:r>
            <a:endParaRPr sz="4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2"/>
          <p:cNvSpPr/>
          <p:nvPr/>
        </p:nvSpPr>
        <p:spPr>
          <a:xfrm>
            <a:off x="8393718" y="328004"/>
            <a:ext cx="673366" cy="673366"/>
          </a:xfrm>
          <a:prstGeom prst="ellipse">
            <a:avLst/>
          </a:prstGeom>
          <a:noFill/>
          <a:ln w="165100" cap="flat" cmpd="sng" algn="ctr">
            <a:solidFill>
              <a:srgbClr val="F3C54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28932" y="638809"/>
            <a:ext cx="8737600" cy="992505"/>
            <a:chOff x="365500" y="585792"/>
            <a:chExt cx="3121440" cy="781050"/>
          </a:xfrm>
        </p:grpSpPr>
        <p:sp>
          <p:nvSpPr>
            <p:cNvPr id="8" name="Rounded Rectangle 8"/>
            <p:cNvSpPr/>
            <p:nvPr/>
          </p:nvSpPr>
          <p:spPr>
            <a:xfrm>
              <a:off x="365500" y="585792"/>
              <a:ext cx="3121440" cy="7810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64219" y="768687"/>
              <a:ext cx="2724001" cy="459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 dirty="0">
                  <a:solidFill>
                    <a:schemeClr val="bg1"/>
                  </a:solidFill>
                  <a:latin typeface="方正小标宋_GBK" panose="02000000000000000000" charset="-122"/>
                  <a:ea typeface="方正小标宋_GBK" panose="02000000000000000000" charset="-122"/>
                  <a:sym typeface="+mn-ea"/>
                </a:rPr>
                <a:t>国内高学术质量的文献资源外流严重</a:t>
              </a:r>
              <a:endParaRPr lang="zh-CN" altLang="en-US" sz="3200" b="1" dirty="0">
                <a:solidFill>
                  <a:schemeClr val="bg1"/>
                </a:solidFill>
                <a:latin typeface="方正小标宋_GBK" panose="02000000000000000000" charset="-122"/>
                <a:ea typeface="方正小标宋_GBK" panose="02000000000000000000" charset="-122"/>
                <a:sym typeface="+mn-ea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244600" y="2229485"/>
            <a:ext cx="9732010" cy="2304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45490" fontAlgn="auto">
              <a:lnSpc>
                <a:spcPct val="150000"/>
              </a:lnSpc>
            </a:pPr>
            <a:r>
              <a:rPr sz="250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据统计：我国STM（Science Technology Medicine）</a:t>
            </a:r>
            <a:r>
              <a:rPr lang="zh-CN" sz="250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：</a:t>
            </a:r>
            <a:endParaRPr lang="zh-CN" sz="2500" dirty="0">
              <a:solidFill>
                <a:schemeClr val="tx1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方正小标宋_GBK" panose="02000000000000000000" charset="-122"/>
              <a:sym typeface="+mn-ea"/>
            </a:endParaRPr>
          </a:p>
          <a:p>
            <a:pPr indent="745490" fontAlgn="auto">
              <a:lnSpc>
                <a:spcPct val="150000"/>
              </a:lnSpc>
            </a:pPr>
            <a:r>
              <a:rPr lang="zh-CN" sz="250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被SCI收录的论文超过80%都发表国外期刊上；</a:t>
            </a:r>
            <a:endParaRPr lang="zh-CN" sz="2500" dirty="0">
              <a:solidFill>
                <a:schemeClr val="tx1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方正小标宋_GBK" panose="02000000000000000000" charset="-122"/>
              <a:sym typeface="+mn-ea"/>
            </a:endParaRPr>
          </a:p>
          <a:p>
            <a:pPr indent="745490" fontAlgn="auto">
              <a:lnSpc>
                <a:spcPct val="150000"/>
              </a:lnSpc>
            </a:pPr>
            <a:r>
              <a:rPr lang="zh-CN" sz="250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重要研究成果有95%发表国外学术期刊上，包括：重大科研基金、重大课题研究成果</a:t>
            </a:r>
            <a:endParaRPr lang="zh-CN" sz="2500" dirty="0">
              <a:solidFill>
                <a:schemeClr val="tx1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方正小标宋_GBK" panose="02000000000000000000" charset="-122"/>
              <a:sym typeface="+mn-ea"/>
            </a:endParaRPr>
          </a:p>
        </p:txBody>
      </p:sp>
      <p:sp>
        <p:nvSpPr>
          <p:cNvPr id="16" name="Freeform 38"/>
          <p:cNvSpPr/>
          <p:nvPr/>
        </p:nvSpPr>
        <p:spPr>
          <a:xfrm>
            <a:off x="567690" y="1454783"/>
            <a:ext cx="11085830" cy="4775200"/>
          </a:xfrm>
          <a:custGeom>
            <a:avLst/>
            <a:gdLst>
              <a:gd name="connsiteX0" fmla="*/ 0 w 10776486"/>
              <a:gd name="connsiteY0" fmla="*/ 0 h 4775108"/>
              <a:gd name="connsiteX1" fmla="*/ 10776486 w 10776486"/>
              <a:gd name="connsiteY1" fmla="*/ 0 h 4775108"/>
              <a:gd name="connsiteX2" fmla="*/ 10776486 w 10776486"/>
              <a:gd name="connsiteY2" fmla="*/ 4332983 h 4775108"/>
              <a:gd name="connsiteX3" fmla="*/ 10334361 w 10776486"/>
              <a:gd name="connsiteY3" fmla="*/ 4775108 h 4775108"/>
              <a:gd name="connsiteX4" fmla="*/ 442125 w 10776486"/>
              <a:gd name="connsiteY4" fmla="*/ 4775108 h 4775108"/>
              <a:gd name="connsiteX5" fmla="*/ 0 w 10776486"/>
              <a:gd name="connsiteY5" fmla="*/ 4332983 h 477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76486" h="4775108">
                <a:moveTo>
                  <a:pt x="0" y="0"/>
                </a:moveTo>
                <a:lnTo>
                  <a:pt x="10776486" y="0"/>
                </a:lnTo>
                <a:lnTo>
                  <a:pt x="10776486" y="4332983"/>
                </a:lnTo>
                <a:cubicBezTo>
                  <a:pt x="10776486" y="4577162"/>
                  <a:pt x="10578540" y="4775108"/>
                  <a:pt x="10334361" y="4775108"/>
                </a:cubicBezTo>
                <a:lnTo>
                  <a:pt x="442125" y="4775108"/>
                </a:lnTo>
                <a:cubicBezTo>
                  <a:pt x="197946" y="4775108"/>
                  <a:pt x="0" y="4577162"/>
                  <a:pt x="0" y="4332983"/>
                </a:cubicBezTo>
                <a:close/>
              </a:path>
            </a:pathLst>
          </a:custGeom>
          <a:solidFill>
            <a:srgbClr val="3C70F4">
              <a:alpha val="1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1374775" y="4965700"/>
            <a:ext cx="961136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600" dirty="0" smtClean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</a:rPr>
              <a:t>获取国内作者高学术质量的文献需要阅读外文</a:t>
            </a:r>
            <a:endParaRPr lang="zh-CN" altLang="zh-CN" sz="3600" dirty="0" smtClean="0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2"/>
          <p:cNvSpPr/>
          <p:nvPr/>
        </p:nvSpPr>
        <p:spPr>
          <a:xfrm>
            <a:off x="8393718" y="328004"/>
            <a:ext cx="673366" cy="673366"/>
          </a:xfrm>
          <a:prstGeom prst="ellipse">
            <a:avLst/>
          </a:prstGeom>
          <a:noFill/>
          <a:ln w="165100" cap="flat" cmpd="sng" algn="ctr">
            <a:solidFill>
              <a:srgbClr val="F3C54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Freeform 38"/>
          <p:cNvSpPr/>
          <p:nvPr/>
        </p:nvSpPr>
        <p:spPr>
          <a:xfrm>
            <a:off x="567690" y="1454785"/>
            <a:ext cx="11085830" cy="4775200"/>
          </a:xfrm>
          <a:custGeom>
            <a:avLst/>
            <a:gdLst>
              <a:gd name="connsiteX0" fmla="*/ 0 w 10776486"/>
              <a:gd name="connsiteY0" fmla="*/ 0 h 4775108"/>
              <a:gd name="connsiteX1" fmla="*/ 10776486 w 10776486"/>
              <a:gd name="connsiteY1" fmla="*/ 0 h 4775108"/>
              <a:gd name="connsiteX2" fmla="*/ 10776486 w 10776486"/>
              <a:gd name="connsiteY2" fmla="*/ 4332983 h 4775108"/>
              <a:gd name="connsiteX3" fmla="*/ 10334361 w 10776486"/>
              <a:gd name="connsiteY3" fmla="*/ 4775108 h 4775108"/>
              <a:gd name="connsiteX4" fmla="*/ 442125 w 10776486"/>
              <a:gd name="connsiteY4" fmla="*/ 4775108 h 4775108"/>
              <a:gd name="connsiteX5" fmla="*/ 0 w 10776486"/>
              <a:gd name="connsiteY5" fmla="*/ 4332983 h 477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76486" h="4775108">
                <a:moveTo>
                  <a:pt x="0" y="0"/>
                </a:moveTo>
                <a:lnTo>
                  <a:pt x="10776486" y="0"/>
                </a:lnTo>
                <a:lnTo>
                  <a:pt x="10776486" y="4332983"/>
                </a:lnTo>
                <a:cubicBezTo>
                  <a:pt x="10776486" y="4577162"/>
                  <a:pt x="10578540" y="4775108"/>
                  <a:pt x="10334361" y="4775108"/>
                </a:cubicBezTo>
                <a:lnTo>
                  <a:pt x="442125" y="4775108"/>
                </a:lnTo>
                <a:cubicBezTo>
                  <a:pt x="197946" y="4775108"/>
                  <a:pt x="0" y="4577162"/>
                  <a:pt x="0" y="4332983"/>
                </a:cubicBezTo>
                <a:close/>
              </a:path>
            </a:pathLst>
          </a:custGeom>
          <a:solidFill>
            <a:srgbClr val="3C70F4">
              <a:alpha val="1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28932" y="638809"/>
            <a:ext cx="8737600" cy="992505"/>
            <a:chOff x="365500" y="585792"/>
            <a:chExt cx="3121440" cy="781050"/>
          </a:xfrm>
        </p:grpSpPr>
        <p:sp>
          <p:nvSpPr>
            <p:cNvPr id="8" name="Rounded Rectangle 8"/>
            <p:cNvSpPr/>
            <p:nvPr/>
          </p:nvSpPr>
          <p:spPr>
            <a:xfrm>
              <a:off x="365500" y="585792"/>
              <a:ext cx="3121440" cy="7810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64219" y="768687"/>
              <a:ext cx="2724001" cy="459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 dirty="0" smtClean="0">
                  <a:solidFill>
                    <a:schemeClr val="bg1"/>
                  </a:solidFill>
                  <a:latin typeface="方正小标宋_GBK" panose="02000000000000000000" charset="-122"/>
                  <a:ea typeface="方正小标宋_GBK" panose="02000000000000000000" charset="-122"/>
                  <a:sym typeface="+mn-ea"/>
                </a:rPr>
                <a:t>有利于</a:t>
              </a:r>
              <a:r>
                <a:rPr lang="zh-CN" altLang="en-US" sz="3200" b="1" dirty="0">
                  <a:solidFill>
                    <a:schemeClr val="bg1"/>
                  </a:solidFill>
                  <a:latin typeface="方正小标宋_GBK" panose="02000000000000000000" charset="-122"/>
                  <a:ea typeface="方正小标宋_GBK" panose="02000000000000000000" charset="-122"/>
                  <a:sym typeface="+mn-ea"/>
                </a:rPr>
                <a:t>提高科研成果的创新性与学术质量</a:t>
              </a:r>
              <a:endParaRPr lang="zh-CN" altLang="en-US" sz="3200" b="1" dirty="0">
                <a:solidFill>
                  <a:schemeClr val="bg1"/>
                </a:solidFill>
                <a:latin typeface="方正小标宋_GBK" panose="02000000000000000000" charset="-122"/>
                <a:ea typeface="方正小标宋_GBK" panose="02000000000000000000" charset="-122"/>
                <a:cs typeface="+mn-ea"/>
                <a:sym typeface="+mn-ea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229995" y="2846070"/>
            <a:ext cx="9732010" cy="2304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45490" fontAlgn="auto">
              <a:lnSpc>
                <a:spcPct val="150000"/>
              </a:lnSpc>
            </a:pPr>
            <a:r>
              <a:rPr lang="zh-CN" altLang="en-US" sz="2500" dirty="0" smtClean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通过</a:t>
            </a:r>
            <a:r>
              <a:rPr lang="en-US" altLang="zh-CN" sz="250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Web of Science(WoS) </a:t>
            </a:r>
            <a:r>
              <a:rPr lang="zh-CN" altLang="en-US" sz="250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统计分析：中国科研总发文篇</a:t>
            </a:r>
            <a:r>
              <a:rPr lang="zh-CN" altLang="en-US" sz="2500" dirty="0" smtClean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数以及总被引频次全球</a:t>
            </a:r>
            <a:r>
              <a:rPr lang="zh-CN" altLang="en-US" sz="250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排名第二，仅次于</a:t>
            </a:r>
            <a:r>
              <a:rPr lang="zh-CN" altLang="en-US" sz="2500" dirty="0" smtClean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美国。   </a:t>
            </a:r>
            <a:endParaRPr lang="en-US" altLang="zh-CN" sz="2500" dirty="0" smtClean="0">
              <a:solidFill>
                <a:schemeClr val="tx1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方正小标宋_GBK" panose="02000000000000000000" charset="-122"/>
            </a:endParaRPr>
          </a:p>
          <a:p>
            <a:pPr indent="745490" fontAlgn="auto">
              <a:lnSpc>
                <a:spcPct val="150000"/>
              </a:lnSpc>
            </a:pPr>
            <a:r>
              <a:rPr lang="zh-CN" altLang="en-US" sz="2500" dirty="0" smtClean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但是</a:t>
            </a:r>
            <a:r>
              <a:rPr lang="zh-CN" altLang="en-US" sz="250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篇</a:t>
            </a:r>
            <a:r>
              <a:rPr lang="zh-CN" altLang="en-US" sz="2500" dirty="0" smtClean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均被引排名</a:t>
            </a:r>
            <a:r>
              <a:rPr lang="en-US" altLang="zh-CN" sz="2500" dirty="0" smtClean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98</a:t>
            </a:r>
            <a:r>
              <a:rPr lang="zh-CN" altLang="en-US" sz="2500" dirty="0" smtClean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位，与</a:t>
            </a:r>
            <a:r>
              <a:rPr lang="en-US" altLang="zh-CN" sz="2500" dirty="0" smtClean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150</a:t>
            </a:r>
            <a:r>
              <a:rPr lang="zh-CN" altLang="en-US" sz="2500" dirty="0" smtClean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个国家</a:t>
            </a:r>
            <a:r>
              <a:rPr lang="en-US" altLang="zh-CN" sz="2500" dirty="0" smtClean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/</a:t>
            </a:r>
            <a:r>
              <a:rPr lang="zh-CN" altLang="en-US" sz="2500" dirty="0" smtClean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地区中部分发达国家学术</a:t>
            </a:r>
            <a:r>
              <a:rPr lang="zh-CN" altLang="en-US" sz="250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质量与科研</a:t>
            </a:r>
            <a:r>
              <a:rPr lang="zh-CN" altLang="en-US" sz="2500" dirty="0" smtClean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实力仍有较大的差距</a:t>
            </a:r>
            <a:r>
              <a:rPr lang="zh-CN" altLang="en-US" sz="250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。</a:t>
            </a:r>
            <a:endParaRPr lang="zh-CN" altLang="en-US" sz="2500" dirty="0">
              <a:solidFill>
                <a:schemeClr val="tx1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方正小标宋_GBK" panose="02000000000000000000" charset="-122"/>
              <a:sym typeface="+mn-ea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2013894" y="2171838"/>
            <a:ext cx="6496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600" dirty="0" smtClean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</a:rPr>
              <a:t>外文</a:t>
            </a:r>
            <a:r>
              <a:rPr lang="zh-CN" altLang="zh-CN" sz="3600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</a:rPr>
              <a:t>资源学术</a:t>
            </a:r>
            <a:r>
              <a:rPr lang="zh-CN" altLang="zh-CN" sz="3600" dirty="0" smtClean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</a:rPr>
              <a:t>质量</a:t>
            </a:r>
            <a:r>
              <a:rPr lang="zh-CN" altLang="en-US" sz="3600" dirty="0">
                <a:latin typeface="隶书" panose="02010509060101010101" charset="-122"/>
                <a:ea typeface="隶书" panose="02010509060101010101" charset="-122"/>
              </a:rPr>
              <a:t>相对</a:t>
            </a:r>
            <a:r>
              <a:rPr lang="zh-CN" altLang="en-US" sz="3600" dirty="0" smtClean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</a:rPr>
              <a:t>较</a:t>
            </a:r>
            <a:r>
              <a:rPr lang="zh-CN" altLang="zh-CN" sz="3600" dirty="0" smtClean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</a:rPr>
              <a:t>高</a:t>
            </a:r>
            <a:endParaRPr lang="zh-CN" altLang="zh-CN" sz="3600" dirty="0" smtClean="0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  <a:hlinkClick r:id="rId1" action="ppaction://hlinkfil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2"/>
          <p:cNvSpPr/>
          <p:nvPr/>
        </p:nvSpPr>
        <p:spPr>
          <a:xfrm>
            <a:off x="8393718" y="328004"/>
            <a:ext cx="673366" cy="673366"/>
          </a:xfrm>
          <a:prstGeom prst="ellipse">
            <a:avLst/>
          </a:prstGeom>
          <a:noFill/>
          <a:ln w="165100" cap="flat" cmpd="sng" algn="ctr">
            <a:solidFill>
              <a:srgbClr val="F3C54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Freeform 38"/>
          <p:cNvSpPr/>
          <p:nvPr/>
        </p:nvSpPr>
        <p:spPr>
          <a:xfrm>
            <a:off x="567690" y="1454785"/>
            <a:ext cx="11085830" cy="4775200"/>
          </a:xfrm>
          <a:custGeom>
            <a:avLst/>
            <a:gdLst>
              <a:gd name="connsiteX0" fmla="*/ 0 w 10776486"/>
              <a:gd name="connsiteY0" fmla="*/ 0 h 4775108"/>
              <a:gd name="connsiteX1" fmla="*/ 10776486 w 10776486"/>
              <a:gd name="connsiteY1" fmla="*/ 0 h 4775108"/>
              <a:gd name="connsiteX2" fmla="*/ 10776486 w 10776486"/>
              <a:gd name="connsiteY2" fmla="*/ 4332983 h 4775108"/>
              <a:gd name="connsiteX3" fmla="*/ 10334361 w 10776486"/>
              <a:gd name="connsiteY3" fmla="*/ 4775108 h 4775108"/>
              <a:gd name="connsiteX4" fmla="*/ 442125 w 10776486"/>
              <a:gd name="connsiteY4" fmla="*/ 4775108 h 4775108"/>
              <a:gd name="connsiteX5" fmla="*/ 0 w 10776486"/>
              <a:gd name="connsiteY5" fmla="*/ 4332983 h 477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76486" h="4775108">
                <a:moveTo>
                  <a:pt x="0" y="0"/>
                </a:moveTo>
                <a:lnTo>
                  <a:pt x="10776486" y="0"/>
                </a:lnTo>
                <a:lnTo>
                  <a:pt x="10776486" y="4332983"/>
                </a:lnTo>
                <a:cubicBezTo>
                  <a:pt x="10776486" y="4577162"/>
                  <a:pt x="10578540" y="4775108"/>
                  <a:pt x="10334361" y="4775108"/>
                </a:cubicBezTo>
                <a:lnTo>
                  <a:pt x="442125" y="4775108"/>
                </a:lnTo>
                <a:cubicBezTo>
                  <a:pt x="197946" y="4775108"/>
                  <a:pt x="0" y="4577162"/>
                  <a:pt x="0" y="4332983"/>
                </a:cubicBezTo>
                <a:close/>
              </a:path>
            </a:pathLst>
          </a:custGeom>
          <a:solidFill>
            <a:srgbClr val="3C70F4">
              <a:alpha val="1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28932" y="638809"/>
            <a:ext cx="8737600" cy="992505"/>
            <a:chOff x="365500" y="585792"/>
            <a:chExt cx="3121440" cy="781050"/>
          </a:xfrm>
        </p:grpSpPr>
        <p:sp>
          <p:nvSpPr>
            <p:cNvPr id="8" name="Rounded Rectangle 8"/>
            <p:cNvSpPr/>
            <p:nvPr/>
          </p:nvSpPr>
          <p:spPr>
            <a:xfrm>
              <a:off x="365500" y="585792"/>
              <a:ext cx="3121440" cy="7810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64219" y="768687"/>
              <a:ext cx="2724001" cy="459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 dirty="0">
                  <a:solidFill>
                    <a:schemeClr val="bg1"/>
                  </a:solidFill>
                  <a:latin typeface="方正小标宋_GBK" panose="02000000000000000000" charset="-122"/>
                  <a:ea typeface="方正小标宋_GBK" panose="02000000000000000000" charset="-122"/>
                  <a:sym typeface="+mn-ea"/>
                </a:rPr>
                <a:t>有利于提高科研发文的录用率</a:t>
              </a:r>
              <a:endParaRPr lang="zh-CN" altLang="en-US" sz="3200" b="1" dirty="0">
                <a:solidFill>
                  <a:schemeClr val="bg1"/>
                </a:solidFill>
                <a:latin typeface="方正小标宋_GBK" panose="02000000000000000000" charset="-122"/>
                <a:ea typeface="方正小标宋_GBK" panose="02000000000000000000" charset="-122"/>
                <a:sym typeface="+mn-ea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229995" y="1678305"/>
            <a:ext cx="9732010" cy="573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45490" fontAlgn="auto">
              <a:lnSpc>
                <a:spcPct val="150000"/>
              </a:lnSpc>
            </a:pPr>
            <a:r>
              <a:rPr sz="250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  <a:sym typeface="+mn-ea"/>
              </a:rPr>
              <a:t>参考文献的学术质量以及新旧程度直接影响到投稿录用率</a:t>
            </a:r>
            <a:endParaRPr sz="2500" dirty="0">
              <a:solidFill>
                <a:schemeClr val="tx1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方正小标宋_GBK" panose="02000000000000000000" charset="-122"/>
              <a:sym typeface="+mn-ea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365" y="2331720"/>
            <a:ext cx="6814185" cy="4376420"/>
          </a:xfrm>
          <a:prstGeom prst="rect">
            <a:avLst/>
          </a:prstGeom>
          <a:noFill/>
          <a:ln w="12700" cmpd="sng">
            <a:solidFill>
              <a:srgbClr val="1F202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4"/>
          <p:cNvSpPr>
            <a:spLocks noChangeArrowheads="1"/>
          </p:cNvSpPr>
          <p:nvPr/>
        </p:nvSpPr>
        <p:spPr bwMode="auto">
          <a:xfrm>
            <a:off x="830395" y="2003636"/>
            <a:ext cx="10530352" cy="353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b="1" dirty="0" smtClean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</a:rPr>
              <a:t>（</a:t>
            </a:r>
            <a:r>
              <a:rPr lang="en-US" altLang="zh-CN" b="1" dirty="0" smtClean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</a:rPr>
              <a:t>1</a:t>
            </a:r>
            <a:r>
              <a:rPr lang="zh-CN" altLang="en-US" b="1" dirty="0" smtClean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</a:rPr>
              <a:t>）外文</a:t>
            </a:r>
            <a:r>
              <a:rPr lang="zh-CN" altLang="en-US" b="1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</a:rPr>
              <a:t>需求日渐明显</a:t>
            </a:r>
            <a:endParaRPr lang="en-US" altLang="zh-CN" b="1" dirty="0">
              <a:latin typeface="方正姚体" panose="02010601030101010101" pitchFamily="2" charset="-122"/>
              <a:ea typeface="方正姚体" panose="02010601030101010101" pitchFamily="2" charset="-122"/>
              <a:cs typeface="方正小标宋_GBK" panose="02000000000000000000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</a:rPr>
              <a:t>           </a:t>
            </a:r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</a:rPr>
              <a:t>部分科研专家发文仅参考外文资源</a:t>
            </a:r>
            <a:endParaRPr lang="en-US" altLang="zh-CN" dirty="0">
              <a:latin typeface="方正姚体" panose="02010601030101010101" pitchFamily="2" charset="-122"/>
              <a:ea typeface="方正姚体" panose="02010601030101010101" pitchFamily="2" charset="-122"/>
              <a:cs typeface="方正小标宋_GBK" panose="02000000000000000000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</a:rPr>
              <a:t>（</a:t>
            </a:r>
            <a:r>
              <a:rPr lang="en-US" altLang="zh-CN" b="1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</a:rPr>
              <a:t>2</a:t>
            </a:r>
            <a:r>
              <a:rPr lang="zh-CN" altLang="en-US" b="1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</a:rPr>
              <a:t>）参考外文有利于提高文献学术质量</a:t>
            </a:r>
            <a:endParaRPr lang="en-US" altLang="zh-CN" b="1" dirty="0">
              <a:latin typeface="方正姚体" panose="02010601030101010101" pitchFamily="2" charset="-122"/>
              <a:ea typeface="方正姚体" panose="02010601030101010101" pitchFamily="2" charset="-122"/>
              <a:cs typeface="方正小标宋_GBK" panose="02000000000000000000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</a:rPr>
              <a:t>           </a:t>
            </a:r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</a:rPr>
              <a:t>参考了外文的文献被引频次远高于仅看中文的文献</a:t>
            </a:r>
            <a:endParaRPr lang="zh-CN" altLang="en-US" sz="3735" b="1" dirty="0" smtClean="0">
              <a:solidFill>
                <a:schemeClr val="accent1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方正小标宋_GBK" panose="02000000000000000000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99415" y="434975"/>
            <a:ext cx="6033770" cy="992505"/>
            <a:chOff x="365500" y="585792"/>
            <a:chExt cx="3121440" cy="781050"/>
          </a:xfrm>
        </p:grpSpPr>
        <p:sp>
          <p:nvSpPr>
            <p:cNvPr id="8" name="Rounded Rectangle 8"/>
            <p:cNvSpPr/>
            <p:nvPr/>
          </p:nvSpPr>
          <p:spPr>
            <a:xfrm>
              <a:off x="365500" y="585792"/>
              <a:ext cx="3121440" cy="7810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64219" y="768687"/>
              <a:ext cx="2724001" cy="459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 dirty="0" smtClean="0">
                  <a:solidFill>
                    <a:schemeClr val="bg1"/>
                  </a:solidFill>
                  <a:latin typeface="方正小标宋_GBK" panose="02000000000000000000" charset="-122"/>
                  <a:ea typeface="方正小标宋_GBK" panose="02000000000000000000" charset="-122"/>
                  <a:sym typeface="+mn-ea"/>
                </a:rPr>
                <a:t>国内现状分析</a:t>
              </a:r>
              <a:endParaRPr lang="zh-CN" altLang="en-US" sz="3200" b="1" dirty="0">
                <a:solidFill>
                  <a:schemeClr val="bg1"/>
                </a:solidFill>
                <a:latin typeface="方正小标宋_GBK" panose="02000000000000000000" charset="-122"/>
                <a:ea typeface="方正小标宋_GBK" panose="02000000000000000000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4"/>
          <p:cNvSpPr>
            <a:spLocks noChangeArrowheads="1"/>
          </p:cNvSpPr>
          <p:nvPr/>
        </p:nvSpPr>
        <p:spPr bwMode="auto">
          <a:xfrm>
            <a:off x="1103445" y="1528656"/>
            <a:ext cx="10530352" cy="378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2665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</a:rPr>
              <a:t>使用存在的问题：</a:t>
            </a:r>
            <a:endParaRPr lang="en-US" altLang="zh-CN" sz="2665" dirty="0">
              <a:latin typeface="方正姚体" panose="02010601030101010101" pitchFamily="2" charset="-122"/>
              <a:ea typeface="方正姚体" panose="02010601030101010101" pitchFamily="2" charset="-122"/>
              <a:cs typeface="方正小标宋_GBK" panose="02000000000000000000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665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</a:rPr>
              <a:t>（</a:t>
            </a:r>
            <a:r>
              <a:rPr lang="en-US" altLang="zh-CN" sz="2665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</a:rPr>
              <a:t>1</a:t>
            </a:r>
            <a:r>
              <a:rPr lang="zh-CN" altLang="en-US" sz="2665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</a:rPr>
              <a:t>）外文参考文献总体占比少，一定程度上影响了总体科研实力</a:t>
            </a:r>
            <a:endParaRPr lang="en-US" altLang="zh-CN" sz="2665" dirty="0">
              <a:latin typeface="方正姚体" panose="02010601030101010101" pitchFamily="2" charset="-122"/>
              <a:ea typeface="方正姚体" panose="02010601030101010101" pitchFamily="2" charset="-122"/>
              <a:cs typeface="方正小标宋_GBK" panose="02000000000000000000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665" dirty="0" smtClean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</a:rPr>
              <a:t>（</a:t>
            </a:r>
            <a:r>
              <a:rPr lang="en-US" altLang="zh-CN" sz="2665" dirty="0" smtClean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</a:rPr>
              <a:t>2</a:t>
            </a:r>
            <a:r>
              <a:rPr lang="zh-CN" altLang="en-US" sz="2665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</a:rPr>
              <a:t>）参考文献较为陈旧，导致创新性较低</a:t>
            </a:r>
            <a:endParaRPr lang="en-US" altLang="zh-CN" sz="2665" dirty="0">
              <a:latin typeface="方正姚体" panose="02010601030101010101" pitchFamily="2" charset="-122"/>
              <a:ea typeface="方正姚体" panose="02010601030101010101" pitchFamily="2" charset="-122"/>
              <a:cs typeface="方正小标宋_GBK" panose="02000000000000000000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665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</a:rPr>
              <a:t>（</a:t>
            </a:r>
            <a:r>
              <a:rPr lang="en-US" altLang="zh-CN" sz="2665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</a:rPr>
              <a:t>3</a:t>
            </a:r>
            <a:r>
              <a:rPr lang="zh-CN" altLang="en-US" sz="2665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</a:rPr>
              <a:t>）无法有针对性获取资源，资源辨别能力较差</a:t>
            </a:r>
            <a:endParaRPr lang="en-US" altLang="zh-CN" sz="2665" dirty="0">
              <a:latin typeface="方正姚体" panose="02010601030101010101" pitchFamily="2" charset="-122"/>
              <a:ea typeface="方正姚体" panose="02010601030101010101" pitchFamily="2" charset="-122"/>
              <a:cs typeface="方正小标宋_GBK" panose="02000000000000000000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665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</a:rPr>
              <a:t> </a:t>
            </a:r>
            <a:r>
              <a:rPr lang="en-US" altLang="zh-CN" sz="2665" dirty="0" smtClean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</a:rPr>
              <a:t>       </a:t>
            </a:r>
            <a:r>
              <a:rPr lang="en-US" altLang="zh-CN" sz="2665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</a:rPr>
              <a:t>A:</a:t>
            </a:r>
            <a:r>
              <a:rPr lang="zh-CN" altLang="en-US" sz="2665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</a:rPr>
              <a:t>参考期刊学术质量不高</a:t>
            </a:r>
            <a:endParaRPr lang="en-US" altLang="zh-CN" sz="2665" dirty="0">
              <a:latin typeface="方正姚体" panose="02010601030101010101" pitchFamily="2" charset="-122"/>
              <a:ea typeface="方正姚体" panose="02010601030101010101" pitchFamily="2" charset="-122"/>
              <a:cs typeface="方正小标宋_GBK" panose="02000000000000000000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665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</a:rPr>
              <a:t> </a:t>
            </a:r>
            <a:r>
              <a:rPr lang="en-US" altLang="zh-CN" sz="2665" dirty="0" smtClean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</a:rPr>
              <a:t>       </a:t>
            </a:r>
            <a:r>
              <a:rPr lang="en-US" altLang="zh-CN" sz="2665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</a:rPr>
              <a:t>B:</a:t>
            </a:r>
            <a:r>
              <a:rPr lang="zh-CN" altLang="en-US" sz="2665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</a:rPr>
              <a:t>参考</a:t>
            </a:r>
            <a:r>
              <a:rPr lang="zh-CN" altLang="en-US" sz="2665" dirty="0" smtClean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</a:rPr>
              <a:t>期刊数量分散</a:t>
            </a:r>
            <a:r>
              <a:rPr lang="zh-CN" altLang="en-US" sz="2665" dirty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</a:rPr>
              <a:t>不</a:t>
            </a:r>
            <a:r>
              <a:rPr lang="zh-CN" altLang="en-US" sz="2665" dirty="0" smtClean="0">
                <a:latin typeface="方正姚体" panose="02010601030101010101" pitchFamily="2" charset="-122"/>
                <a:ea typeface="方正姚体" panose="02010601030101010101" pitchFamily="2" charset="-122"/>
                <a:cs typeface="方正小标宋_GBK" panose="02000000000000000000" charset="-122"/>
              </a:rPr>
              <a:t>集中</a:t>
            </a:r>
            <a:endParaRPr lang="en-US" altLang="zh-CN" sz="2665" dirty="0">
              <a:latin typeface="方正姚体" panose="02010601030101010101" pitchFamily="2" charset="-122"/>
              <a:ea typeface="方正姚体" panose="02010601030101010101" pitchFamily="2" charset="-122"/>
              <a:cs typeface="方正小标宋_GBK" panose="02000000000000000000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92969" y="5458103"/>
            <a:ext cx="9985109" cy="501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65" dirty="0">
                <a:latin typeface="华文隶书" panose="02010800040101010101" pitchFamily="2" charset="-122"/>
                <a:ea typeface="华文隶书" panose="02010800040101010101" pitchFamily="2" charset="-122"/>
              </a:rPr>
              <a:t>现有参考文献，在数量、质量与时效性上存在不确定性</a:t>
            </a:r>
            <a:endParaRPr lang="zh-CN" altLang="en-US" sz="2665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99415" y="434975"/>
            <a:ext cx="6033770" cy="992505"/>
            <a:chOff x="365500" y="585792"/>
            <a:chExt cx="3121440" cy="781050"/>
          </a:xfrm>
        </p:grpSpPr>
        <p:sp>
          <p:nvSpPr>
            <p:cNvPr id="8" name="Rounded Rectangle 8"/>
            <p:cNvSpPr/>
            <p:nvPr/>
          </p:nvSpPr>
          <p:spPr>
            <a:xfrm>
              <a:off x="365500" y="585792"/>
              <a:ext cx="3121440" cy="7810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64219" y="768687"/>
              <a:ext cx="2724001" cy="459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 dirty="0" smtClean="0">
                  <a:solidFill>
                    <a:schemeClr val="bg1"/>
                  </a:solidFill>
                  <a:latin typeface="方正小标宋_GBK" panose="02000000000000000000" charset="-122"/>
                  <a:ea typeface="方正小标宋_GBK" panose="02000000000000000000" charset="-122"/>
                  <a:sym typeface="+mn-ea"/>
                </a:rPr>
                <a:t>国内现状分析</a:t>
              </a:r>
              <a:endParaRPr lang="zh-CN" altLang="en-US" sz="3200" b="1" dirty="0">
                <a:solidFill>
                  <a:schemeClr val="bg1"/>
                </a:solidFill>
                <a:latin typeface="方正小标宋_GBK" panose="02000000000000000000" charset="-122"/>
                <a:ea typeface="方正小标宋_GBK" panose="02000000000000000000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6"/>
          <p:cNvSpPr/>
          <p:nvPr/>
        </p:nvSpPr>
        <p:spPr>
          <a:xfrm rot="19439292" flipH="1">
            <a:off x="2869991" y="1333446"/>
            <a:ext cx="10023655" cy="6676682"/>
          </a:xfrm>
          <a:custGeom>
            <a:avLst/>
            <a:gdLst>
              <a:gd name="connsiteX0" fmla="*/ 1334208 w 10023655"/>
              <a:gd name="connsiteY0" fmla="*/ 235934 h 6676682"/>
              <a:gd name="connsiteX1" fmla="*/ 891339 w 10023655"/>
              <a:gd name="connsiteY1" fmla="*/ 557836 h 6676682"/>
              <a:gd name="connsiteX2" fmla="*/ 846986 w 10023655"/>
              <a:gd name="connsiteY2" fmla="*/ 597609 h 6676682"/>
              <a:gd name="connsiteX3" fmla="*/ 114000 w 10023655"/>
              <a:gd name="connsiteY3" fmla="*/ 1761458 h 6676682"/>
              <a:gd name="connsiteX4" fmla="*/ 215393 w 10023655"/>
              <a:gd name="connsiteY4" fmla="*/ 3934092 h 6676682"/>
              <a:gd name="connsiteX5" fmla="*/ 315484 w 10023655"/>
              <a:gd name="connsiteY5" fmla="*/ 4227650 h 6676682"/>
              <a:gd name="connsiteX6" fmla="*/ 1238935 w 10023655"/>
              <a:gd name="connsiteY6" fmla="*/ 5498121 h 6676682"/>
              <a:gd name="connsiteX7" fmla="*/ 1417222 w 10023655"/>
              <a:gd name="connsiteY7" fmla="*/ 5640790 h 6676682"/>
              <a:gd name="connsiteX8" fmla="*/ 1927912 w 10023655"/>
              <a:gd name="connsiteY8" fmla="*/ 5961928 h 6676682"/>
              <a:gd name="connsiteX9" fmla="*/ 3620797 w 10023655"/>
              <a:gd name="connsiteY9" fmla="*/ 6563682 h 6676682"/>
              <a:gd name="connsiteX10" fmla="*/ 4137337 w 10023655"/>
              <a:gd name="connsiteY10" fmla="*/ 6676682 h 6676682"/>
              <a:gd name="connsiteX11" fmla="*/ 10023655 w 10023655"/>
              <a:gd name="connsiteY11" fmla="*/ 2398169 h 6676682"/>
              <a:gd name="connsiteX12" fmla="*/ 10018341 w 10023655"/>
              <a:gd name="connsiteY12" fmla="*/ 2330418 h 6676682"/>
              <a:gd name="connsiteX13" fmla="*/ 9834204 w 10023655"/>
              <a:gd name="connsiteY13" fmla="*/ 1564780 h 6676682"/>
              <a:gd name="connsiteX14" fmla="*/ 8868099 w 10023655"/>
              <a:gd name="connsiteY14" fmla="*/ 348190 h 6676682"/>
              <a:gd name="connsiteX15" fmla="*/ 6935888 w 10023655"/>
              <a:gd name="connsiteY15" fmla="*/ 103748 h 6676682"/>
              <a:gd name="connsiteX16" fmla="*/ 5214924 w 10023655"/>
              <a:gd name="connsiteY16" fmla="*/ 769641 h 6676682"/>
              <a:gd name="connsiteX17" fmla="*/ 4944527 w 10023655"/>
              <a:gd name="connsiteY17" fmla="*/ 837074 h 6676682"/>
              <a:gd name="connsiteX18" fmla="*/ 3215114 w 10023655"/>
              <a:gd name="connsiteY18" fmla="*/ 261090 h 6676682"/>
              <a:gd name="connsiteX19" fmla="*/ 1522317 w 10023655"/>
              <a:gd name="connsiteY19" fmla="*/ 143083 h 6676682"/>
              <a:gd name="connsiteX20" fmla="*/ 1405746 w 10023655"/>
              <a:gd name="connsiteY20" fmla="*/ 196726 h 667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023655" h="6676682">
                <a:moveTo>
                  <a:pt x="1334208" y="235934"/>
                </a:moveTo>
                <a:lnTo>
                  <a:pt x="891339" y="557836"/>
                </a:lnTo>
                <a:lnTo>
                  <a:pt x="846986" y="597609"/>
                </a:lnTo>
                <a:cubicBezTo>
                  <a:pt x="498867" y="926017"/>
                  <a:pt x="217864" y="1355810"/>
                  <a:pt x="114000" y="1761458"/>
                </a:cubicBezTo>
                <a:cubicBezTo>
                  <a:pt x="-80699" y="2523583"/>
                  <a:pt x="-12307" y="3208266"/>
                  <a:pt x="215393" y="3934092"/>
                </a:cubicBezTo>
                <a:lnTo>
                  <a:pt x="315484" y="4227650"/>
                </a:lnTo>
                <a:lnTo>
                  <a:pt x="1238935" y="5498121"/>
                </a:lnTo>
                <a:lnTo>
                  <a:pt x="1417222" y="5640790"/>
                </a:lnTo>
                <a:cubicBezTo>
                  <a:pt x="1579530" y="5760509"/>
                  <a:pt x="1751168" y="5867804"/>
                  <a:pt x="1927912" y="5961928"/>
                </a:cubicBezTo>
                <a:cubicBezTo>
                  <a:pt x="2458143" y="6244301"/>
                  <a:pt x="3034321" y="6423944"/>
                  <a:pt x="3620797" y="6563682"/>
                </a:cubicBezTo>
                <a:lnTo>
                  <a:pt x="4137337" y="6676682"/>
                </a:lnTo>
                <a:lnTo>
                  <a:pt x="10023655" y="2398169"/>
                </a:lnTo>
                <a:lnTo>
                  <a:pt x="10018341" y="2330418"/>
                </a:lnTo>
                <a:cubicBezTo>
                  <a:pt x="9985597" y="2069118"/>
                  <a:pt x="9927152" y="1812032"/>
                  <a:pt x="9834204" y="1564780"/>
                </a:cubicBezTo>
                <a:cubicBezTo>
                  <a:pt x="9648305" y="1070278"/>
                  <a:pt x="9318759" y="623538"/>
                  <a:pt x="8868099" y="348190"/>
                </a:cubicBezTo>
                <a:cubicBezTo>
                  <a:pt x="8299138" y="5409"/>
                  <a:pt x="7586530" y="-31117"/>
                  <a:pt x="6935888" y="103748"/>
                </a:cubicBezTo>
                <a:cubicBezTo>
                  <a:pt x="6333128" y="230184"/>
                  <a:pt x="5766985" y="497102"/>
                  <a:pt x="5214924" y="769641"/>
                </a:cubicBezTo>
                <a:cubicBezTo>
                  <a:pt x="5130425" y="811786"/>
                  <a:pt x="5037477" y="834264"/>
                  <a:pt x="4944527" y="837074"/>
                </a:cubicBezTo>
                <a:cubicBezTo>
                  <a:pt x="4330501" y="887649"/>
                  <a:pt x="3761540" y="547677"/>
                  <a:pt x="3215114" y="261090"/>
                </a:cubicBezTo>
                <a:cubicBezTo>
                  <a:pt x="2668687" y="-25498"/>
                  <a:pt x="2091278" y="-92930"/>
                  <a:pt x="1522317" y="143083"/>
                </a:cubicBezTo>
                <a:cubicBezTo>
                  <a:pt x="1483412" y="159239"/>
                  <a:pt x="1444519" y="177162"/>
                  <a:pt x="1405746" y="196726"/>
                </a:cubicBezTo>
                <a:close/>
              </a:path>
            </a:pathLst>
          </a:custGeom>
          <a:pattFill prst="pct10">
            <a:fgClr>
              <a:srgbClr val="0B9AF2"/>
            </a:fgClr>
            <a:bgClr>
              <a:srgbClr val="FFFFFF"/>
            </a:bgClr>
          </a:pattFill>
          <a:ln w="2038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Freeform 32"/>
          <p:cNvSpPr/>
          <p:nvPr/>
        </p:nvSpPr>
        <p:spPr>
          <a:xfrm rot="2748584" flipH="1">
            <a:off x="-1428196" y="582110"/>
            <a:ext cx="5092599" cy="3670897"/>
          </a:xfrm>
          <a:custGeom>
            <a:avLst/>
            <a:gdLst>
              <a:gd name="connsiteX0" fmla="*/ 5092599 w 5092599"/>
              <a:gd name="connsiteY0" fmla="*/ 966412 h 3670897"/>
              <a:gd name="connsiteX1" fmla="*/ 4170790 w 5092599"/>
              <a:gd name="connsiteY1" fmla="*/ 18172 h 3670897"/>
              <a:gd name="connsiteX2" fmla="*/ 4076294 w 5092599"/>
              <a:gd name="connsiteY2" fmla="*/ 20206 h 3670897"/>
              <a:gd name="connsiteX3" fmla="*/ 3804046 w 5092599"/>
              <a:gd name="connsiteY3" fmla="*/ 56901 h 3670897"/>
              <a:gd name="connsiteX4" fmla="*/ 2860169 w 5092599"/>
              <a:gd name="connsiteY4" fmla="*/ 422116 h 3670897"/>
              <a:gd name="connsiteX5" fmla="*/ 2711867 w 5092599"/>
              <a:gd name="connsiteY5" fmla="*/ 459100 h 3670897"/>
              <a:gd name="connsiteX6" fmla="*/ 1763356 w 5092599"/>
              <a:gd name="connsiteY6" fmla="*/ 143197 h 3670897"/>
              <a:gd name="connsiteX7" fmla="*/ 834927 w 5092599"/>
              <a:gd name="connsiteY7" fmla="*/ 78475 h 3670897"/>
              <a:gd name="connsiteX8" fmla="*/ 62524 w 5092599"/>
              <a:gd name="connsiteY8" fmla="*/ 966086 h 3670897"/>
              <a:gd name="connsiteX9" fmla="*/ 176840 w 5092599"/>
              <a:gd name="connsiteY9" fmla="*/ 2329864 h 3670897"/>
              <a:gd name="connsiteX10" fmla="*/ 1057379 w 5092599"/>
              <a:gd name="connsiteY10" fmla="*/ 3269869 h 3670897"/>
              <a:gd name="connsiteX11" fmla="*/ 2308673 w 5092599"/>
              <a:gd name="connsiteY11" fmla="*/ 3670527 h 3670897"/>
              <a:gd name="connsiteX12" fmla="*/ 2310571 w 5092599"/>
              <a:gd name="connsiteY12" fmla="*/ 3670897 h 367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92599" h="3670897">
                <a:moveTo>
                  <a:pt x="5092599" y="966412"/>
                </a:moveTo>
                <a:lnTo>
                  <a:pt x="4170790" y="18172"/>
                </a:lnTo>
                <a:lnTo>
                  <a:pt x="4076294" y="20206"/>
                </a:lnTo>
                <a:cubicBezTo>
                  <a:pt x="3984595" y="25792"/>
                  <a:pt x="3893258" y="38409"/>
                  <a:pt x="3804046" y="56901"/>
                </a:cubicBezTo>
                <a:cubicBezTo>
                  <a:pt x="3473457" y="126246"/>
                  <a:pt x="3162951" y="272640"/>
                  <a:pt x="2860169" y="422116"/>
                </a:cubicBezTo>
                <a:cubicBezTo>
                  <a:pt x="2813825" y="445231"/>
                  <a:pt x="2762846" y="457559"/>
                  <a:pt x="2711867" y="459100"/>
                </a:cubicBezTo>
                <a:cubicBezTo>
                  <a:pt x="2375099" y="486838"/>
                  <a:pt x="2063048" y="300378"/>
                  <a:pt x="1763356" y="143197"/>
                </a:cubicBezTo>
                <a:cubicBezTo>
                  <a:pt x="1463664" y="-13985"/>
                  <a:pt x="1146979" y="-50969"/>
                  <a:pt x="834927" y="78475"/>
                </a:cubicBezTo>
                <a:cubicBezTo>
                  <a:pt x="493526" y="220246"/>
                  <a:pt x="153668" y="610117"/>
                  <a:pt x="62524" y="966086"/>
                </a:cubicBezTo>
                <a:cubicBezTo>
                  <a:pt x="-59515" y="1443793"/>
                  <a:pt x="6911" y="1866025"/>
                  <a:pt x="176840" y="2329864"/>
                </a:cubicBezTo>
                <a:cubicBezTo>
                  <a:pt x="326686" y="2741309"/>
                  <a:pt x="669633" y="3063377"/>
                  <a:pt x="1057379" y="3269869"/>
                </a:cubicBezTo>
                <a:cubicBezTo>
                  <a:pt x="1445126" y="3476362"/>
                  <a:pt x="1877672" y="3582690"/>
                  <a:pt x="2308673" y="3670527"/>
                </a:cubicBezTo>
                <a:lnTo>
                  <a:pt x="2310571" y="3670897"/>
                </a:lnTo>
                <a:close/>
              </a:path>
            </a:pathLst>
          </a:custGeom>
          <a:pattFill prst="pct10">
            <a:fgClr>
              <a:srgbClr val="3C70F4"/>
            </a:fgClr>
            <a:bgClr>
              <a:srgbClr val="FFFFFF"/>
            </a:bgClr>
          </a:pattFill>
          <a:ln w="2038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Freeform 34"/>
          <p:cNvSpPr/>
          <p:nvPr/>
        </p:nvSpPr>
        <p:spPr>
          <a:xfrm>
            <a:off x="1232381" y="2051050"/>
            <a:ext cx="4056062" cy="4806950"/>
          </a:xfrm>
          <a:custGeom>
            <a:avLst/>
            <a:gdLst>
              <a:gd name="connsiteX0" fmla="*/ 2028031 w 4056062"/>
              <a:gd name="connsiteY0" fmla="*/ 0 h 4806950"/>
              <a:gd name="connsiteX1" fmla="*/ 4056062 w 4056062"/>
              <a:gd name="connsiteY1" fmla="*/ 2028031 h 4806950"/>
              <a:gd name="connsiteX2" fmla="*/ 4056062 w 4056062"/>
              <a:gd name="connsiteY2" fmla="*/ 4806950 h 4806950"/>
              <a:gd name="connsiteX3" fmla="*/ 0 w 4056062"/>
              <a:gd name="connsiteY3" fmla="*/ 4806950 h 4806950"/>
              <a:gd name="connsiteX4" fmla="*/ 0 w 4056062"/>
              <a:gd name="connsiteY4" fmla="*/ 2028031 h 4806950"/>
              <a:gd name="connsiteX5" fmla="*/ 2028031 w 4056062"/>
              <a:gd name="connsiteY5" fmla="*/ 0 h 480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6062" h="4806950">
                <a:moveTo>
                  <a:pt x="2028031" y="0"/>
                </a:moveTo>
                <a:cubicBezTo>
                  <a:pt x="3148082" y="0"/>
                  <a:pt x="4056062" y="907980"/>
                  <a:pt x="4056062" y="2028031"/>
                </a:cubicBezTo>
                <a:lnTo>
                  <a:pt x="4056062" y="4806950"/>
                </a:lnTo>
                <a:lnTo>
                  <a:pt x="0" y="4806950"/>
                </a:lnTo>
                <a:lnTo>
                  <a:pt x="0" y="2028031"/>
                </a:lnTo>
                <a:cubicBezTo>
                  <a:pt x="0" y="907980"/>
                  <a:pt x="907980" y="0"/>
                  <a:pt x="2028031" y="0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1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Oval 6"/>
          <p:cNvSpPr/>
          <p:nvPr/>
        </p:nvSpPr>
        <p:spPr>
          <a:xfrm>
            <a:off x="1501820" y="2328981"/>
            <a:ext cx="3517184" cy="3517184"/>
          </a:xfrm>
          <a:prstGeom prst="ellipse">
            <a:avLst/>
          </a:pr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Freeform 37"/>
          <p:cNvSpPr/>
          <p:nvPr/>
        </p:nvSpPr>
        <p:spPr>
          <a:xfrm rot="19845976">
            <a:off x="6214277" y="116492"/>
            <a:ext cx="7289927" cy="6275024"/>
          </a:xfrm>
          <a:custGeom>
            <a:avLst/>
            <a:gdLst>
              <a:gd name="connsiteX0" fmla="*/ 5429501 w 7289927"/>
              <a:gd name="connsiteY0" fmla="*/ 407293 h 6275024"/>
              <a:gd name="connsiteX1" fmla="*/ 7289927 w 7289927"/>
              <a:gd name="connsiteY1" fmla="*/ 1448488 h 6275024"/>
              <a:gd name="connsiteX2" fmla="*/ 4588736 w 7289927"/>
              <a:gd name="connsiteY2" fmla="*/ 6275024 h 6275024"/>
              <a:gd name="connsiteX3" fmla="*/ 4333695 w 7289927"/>
              <a:gd name="connsiteY3" fmla="*/ 6234235 h 6275024"/>
              <a:gd name="connsiteX4" fmla="*/ 3863476 w 7289927"/>
              <a:gd name="connsiteY4" fmla="*/ 6142487 h 6275024"/>
              <a:gd name="connsiteX5" fmla="*/ 1769485 w 7289927"/>
              <a:gd name="connsiteY5" fmla="*/ 5472001 h 6275024"/>
              <a:gd name="connsiteX6" fmla="*/ 295935 w 7289927"/>
              <a:gd name="connsiteY6" fmla="*/ 3898939 h 6275024"/>
              <a:gd name="connsiteX7" fmla="*/ 104632 w 7289927"/>
              <a:gd name="connsiteY7" fmla="*/ 1616709 h 6275024"/>
              <a:gd name="connsiteX8" fmla="*/ 1397219 w 7289927"/>
              <a:gd name="connsiteY8" fmla="*/ 131326 h 6275024"/>
              <a:gd name="connsiteX9" fmla="*/ 2950909 w 7289927"/>
              <a:gd name="connsiteY9" fmla="*/ 239634 h 6275024"/>
              <a:gd name="connsiteX10" fmla="*/ 4538206 w 7289927"/>
              <a:gd name="connsiteY10" fmla="*/ 768286 h 6275024"/>
              <a:gd name="connsiteX11" fmla="*/ 4786384 w 7289927"/>
              <a:gd name="connsiteY11" fmla="*/ 706395 h 6275024"/>
              <a:gd name="connsiteX12" fmla="*/ 5169151 w 7289927"/>
              <a:gd name="connsiteY12" fmla="*/ 521689 h 627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89927" h="6275024">
                <a:moveTo>
                  <a:pt x="5429501" y="407293"/>
                </a:moveTo>
                <a:lnTo>
                  <a:pt x="7289927" y="1448488"/>
                </a:lnTo>
                <a:lnTo>
                  <a:pt x="4588736" y="6275024"/>
                </a:lnTo>
                <a:lnTo>
                  <a:pt x="4333695" y="6234235"/>
                </a:lnTo>
                <a:cubicBezTo>
                  <a:pt x="4176606" y="6205828"/>
                  <a:pt x="4019879" y="6174721"/>
                  <a:pt x="3863476" y="6142487"/>
                </a:cubicBezTo>
                <a:cubicBezTo>
                  <a:pt x="3142212" y="5995495"/>
                  <a:pt x="2418364" y="5817560"/>
                  <a:pt x="1769485" y="5472001"/>
                </a:cubicBezTo>
                <a:cubicBezTo>
                  <a:pt x="1120606" y="5126444"/>
                  <a:pt x="546697" y="4587476"/>
                  <a:pt x="295935" y="3898939"/>
                </a:cubicBezTo>
                <a:cubicBezTo>
                  <a:pt x="11567" y="3122722"/>
                  <a:pt x="-99596" y="2416134"/>
                  <a:pt x="104632" y="1616709"/>
                </a:cubicBezTo>
                <a:cubicBezTo>
                  <a:pt x="257158" y="1021007"/>
                  <a:pt x="825897" y="368574"/>
                  <a:pt x="1397219" y="131326"/>
                </a:cubicBezTo>
                <a:cubicBezTo>
                  <a:pt x="1919425" y="-85294"/>
                  <a:pt x="2449386" y="-23403"/>
                  <a:pt x="2950909" y="239634"/>
                </a:cubicBezTo>
                <a:cubicBezTo>
                  <a:pt x="3452433" y="502672"/>
                  <a:pt x="3974639" y="814705"/>
                  <a:pt x="4538206" y="768286"/>
                </a:cubicBezTo>
                <a:cubicBezTo>
                  <a:pt x="4623517" y="765708"/>
                  <a:pt x="4708828" y="745077"/>
                  <a:pt x="4786384" y="706395"/>
                </a:cubicBezTo>
                <a:cubicBezTo>
                  <a:pt x="4913057" y="643859"/>
                  <a:pt x="5040538" y="581646"/>
                  <a:pt x="5169151" y="521689"/>
                </a:cubicBezTo>
                <a:close/>
              </a:path>
            </a:pathLst>
          </a:cu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" name="Oval 12"/>
          <p:cNvSpPr/>
          <p:nvPr/>
        </p:nvSpPr>
        <p:spPr>
          <a:xfrm>
            <a:off x="4449098" y="1541489"/>
            <a:ext cx="673366" cy="673366"/>
          </a:xfrm>
          <a:prstGeom prst="ellipse">
            <a:avLst/>
          </a:prstGeom>
          <a:noFill/>
          <a:ln w="165100" cap="flat" cmpd="sng" algn="ctr">
            <a:solidFill>
              <a:srgbClr val="F3C54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96490" y="3289935"/>
            <a:ext cx="18122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Synergistically utilize technically sound portals with frictionless chains. Dramatically customize…"/>
          <p:cNvSpPr txBox="1"/>
          <p:nvPr/>
        </p:nvSpPr>
        <p:spPr>
          <a:xfrm>
            <a:off x="6846482" y="2239711"/>
            <a:ext cx="6025515" cy="210044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zh-CN" altLang="en-US" sz="4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rPr>
              <a:t>新学术系列产品的</a:t>
            </a:r>
            <a:endParaRPr lang="en-US" altLang="zh-CN" sz="4800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zh-CN" altLang="en-US" sz="4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rPr>
              <a:t>使用方式</a:t>
            </a:r>
            <a:endParaRPr sz="4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tags/tag1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evmfro3n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1763</Words>
  <Application>WPS 演示</Application>
  <PresentationFormat>宽屏</PresentationFormat>
  <Paragraphs>146</Paragraphs>
  <Slides>16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8" baseType="lpstr">
      <vt:lpstr>Arial</vt:lpstr>
      <vt:lpstr>宋体</vt:lpstr>
      <vt:lpstr>Wingdings</vt:lpstr>
      <vt:lpstr>Calibri</vt:lpstr>
      <vt:lpstr>方正姚体</vt:lpstr>
      <vt:lpstr>黑体</vt:lpstr>
      <vt:lpstr>Roboto Bold</vt:lpstr>
      <vt:lpstr>Roboto</vt:lpstr>
      <vt:lpstr>Times New Roman</vt:lpstr>
      <vt:lpstr>Roboto Slab</vt:lpstr>
      <vt:lpstr>方正小标宋_GBK</vt:lpstr>
      <vt:lpstr>隶书</vt:lpstr>
      <vt:lpstr>Calibri</vt:lpstr>
      <vt:lpstr>华文隶书</vt:lpstr>
      <vt:lpstr>微软雅黑</vt:lpstr>
      <vt:lpstr>Arial Unicode MS</vt:lpstr>
      <vt:lpstr>等线</vt:lpstr>
      <vt:lpstr>华文彩云</vt:lpstr>
      <vt:lpstr>方正粗黑宋简体</vt:lpstr>
      <vt:lpstr>幼圆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2.5D</dc:title>
  <dc:creator>第一PPT</dc:creator>
  <cp:keywords>www.1ppt.com</cp:keywords>
  <dc:description>www.1ppt.com</dc:description>
  <cp:lastModifiedBy>DELL</cp:lastModifiedBy>
  <cp:revision>428</cp:revision>
  <dcterms:created xsi:type="dcterms:W3CDTF">2019-03-29T12:25:00Z</dcterms:created>
  <dcterms:modified xsi:type="dcterms:W3CDTF">2021-09-15T07:23:15Z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5B45C3CF2E0049DF8CFCE396281E6016</vt:lpwstr>
  </property>
</Properties>
</file>